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4.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6" r:id="rId3"/>
  </p:sldMasterIdLst>
  <p:notesMasterIdLst>
    <p:notesMasterId r:id="rId22"/>
  </p:notesMasterIdLst>
  <p:handoutMasterIdLst>
    <p:handoutMasterId r:id="rId23"/>
  </p:handoutMasterIdLst>
  <p:sldIdLst>
    <p:sldId id="256" r:id="rId4"/>
    <p:sldId id="419" r:id="rId5"/>
    <p:sldId id="541" r:id="rId6"/>
    <p:sldId id="592" r:id="rId7"/>
    <p:sldId id="542" r:id="rId8"/>
    <p:sldId id="484" r:id="rId9"/>
    <p:sldId id="543" r:id="rId10"/>
    <p:sldId id="569" r:id="rId11"/>
    <p:sldId id="582" r:id="rId12"/>
    <p:sldId id="558" r:id="rId13"/>
    <p:sldId id="559" r:id="rId14"/>
    <p:sldId id="560" r:id="rId15"/>
    <p:sldId id="546" r:id="rId16"/>
    <p:sldId id="545" r:id="rId17"/>
    <p:sldId id="501" r:id="rId18"/>
    <p:sldId id="502" r:id="rId19"/>
    <p:sldId id="609" r:id="rId20"/>
    <p:sldId id="593" r:id="rId21"/>
  </p:sldIdLst>
  <p:sldSz cx="9144000" cy="6858000" type="screen4x3"/>
  <p:notesSz cx="6858000" cy="9144000"/>
  <p:defaultTextStyle>
    <a:defPPr>
      <a:defRPr lang="zh-CN"/>
    </a:defPPr>
    <a:lvl1pPr marL="0" algn="l" defTabSz="1088390" rtl="0" eaLnBrk="1" latinLnBrk="0" hangingPunct="1">
      <a:defRPr sz="2000" kern="1200">
        <a:solidFill>
          <a:schemeClr val="tx1"/>
        </a:solidFill>
        <a:latin typeface="+mn-lt"/>
        <a:ea typeface="+mn-ea"/>
        <a:cs typeface="+mn-cs"/>
      </a:defRPr>
    </a:lvl1pPr>
    <a:lvl2pPr marL="544195" algn="l" defTabSz="1088390" rtl="0" eaLnBrk="1" latinLnBrk="0" hangingPunct="1">
      <a:defRPr sz="2000" kern="1200">
        <a:solidFill>
          <a:schemeClr val="tx1"/>
        </a:solidFill>
        <a:latin typeface="+mn-lt"/>
        <a:ea typeface="+mn-ea"/>
        <a:cs typeface="+mn-cs"/>
      </a:defRPr>
    </a:lvl2pPr>
    <a:lvl3pPr marL="1088390" algn="l" defTabSz="1088390" rtl="0" eaLnBrk="1" latinLnBrk="0" hangingPunct="1">
      <a:defRPr sz="2000" kern="1200">
        <a:solidFill>
          <a:schemeClr val="tx1"/>
        </a:solidFill>
        <a:latin typeface="+mn-lt"/>
        <a:ea typeface="+mn-ea"/>
        <a:cs typeface="+mn-cs"/>
      </a:defRPr>
    </a:lvl3pPr>
    <a:lvl4pPr marL="1632585" algn="l" defTabSz="1088390" rtl="0" eaLnBrk="1" latinLnBrk="0" hangingPunct="1">
      <a:defRPr sz="2000" kern="1200">
        <a:solidFill>
          <a:schemeClr val="tx1"/>
        </a:solidFill>
        <a:latin typeface="+mn-lt"/>
        <a:ea typeface="+mn-ea"/>
        <a:cs typeface="+mn-cs"/>
      </a:defRPr>
    </a:lvl4pPr>
    <a:lvl5pPr marL="2176780" algn="l" defTabSz="1088390" rtl="0" eaLnBrk="1" latinLnBrk="0" hangingPunct="1">
      <a:defRPr sz="2000" kern="1200">
        <a:solidFill>
          <a:schemeClr val="tx1"/>
        </a:solidFill>
        <a:latin typeface="+mn-lt"/>
        <a:ea typeface="+mn-ea"/>
        <a:cs typeface="+mn-cs"/>
      </a:defRPr>
    </a:lvl5pPr>
    <a:lvl6pPr marL="2720975" algn="l" defTabSz="1088390" rtl="0" eaLnBrk="1" latinLnBrk="0" hangingPunct="1">
      <a:defRPr sz="2000" kern="1200">
        <a:solidFill>
          <a:schemeClr val="tx1"/>
        </a:solidFill>
        <a:latin typeface="+mn-lt"/>
        <a:ea typeface="+mn-ea"/>
        <a:cs typeface="+mn-cs"/>
      </a:defRPr>
    </a:lvl6pPr>
    <a:lvl7pPr marL="3265170" algn="l" defTabSz="1088390" rtl="0" eaLnBrk="1" latinLnBrk="0" hangingPunct="1">
      <a:defRPr sz="2000" kern="1200">
        <a:solidFill>
          <a:schemeClr val="tx1"/>
        </a:solidFill>
        <a:latin typeface="+mn-lt"/>
        <a:ea typeface="+mn-ea"/>
        <a:cs typeface="+mn-cs"/>
      </a:defRPr>
    </a:lvl7pPr>
    <a:lvl8pPr marL="3809365" algn="l" defTabSz="1088390" rtl="0" eaLnBrk="1" latinLnBrk="0" hangingPunct="1">
      <a:defRPr sz="2000" kern="1200">
        <a:solidFill>
          <a:schemeClr val="tx1"/>
        </a:solidFill>
        <a:latin typeface="+mn-lt"/>
        <a:ea typeface="+mn-ea"/>
        <a:cs typeface="+mn-cs"/>
      </a:defRPr>
    </a:lvl8pPr>
    <a:lvl9pPr marL="4353560" algn="l" defTabSz="108839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2">
          <p15:clr>
            <a:srgbClr val="A4A3A4"/>
          </p15:clr>
        </p15:guide>
        <p15:guide id="2" pos="3016">
          <p15:clr>
            <a:srgbClr val="A4A3A4"/>
          </p15:clr>
        </p15:guide>
      </p15:sldGuideLst>
    </p:ext>
    <p:ext uri="{2D200454-40CA-4A62-9FC3-DE9A4176ACB9}">
      <p15:notesGuideLst xmlns:p15="http://schemas.microsoft.com/office/powerpoint/2012/main">
        <p15:guide id="1" orient="horz" pos="2709">
          <p15:clr>
            <a:srgbClr val="A4A3A4"/>
          </p15:clr>
        </p15:guide>
        <p15:guide id="2" pos="226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User" initials="" lastIdx="1" clrIdx="0"/>
  <p:cmAuthor id="1" name="沐 晓汐" initials="沐" lastIdx="3" clrIdx="0"/>
  <p:cmAuthor id="2" name="常大伟" initials="W用"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2F4"/>
    <a:srgbClr val="0000FF"/>
    <a:srgbClr val="00EA6A"/>
    <a:srgbClr val="1DD933"/>
    <a:srgbClr val="64F880"/>
    <a:srgbClr val="66FF99"/>
    <a:srgbClr val="A7AE52"/>
    <a:srgbClr val="007434"/>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89888" autoAdjust="0"/>
  </p:normalViewPr>
  <p:slideViewPr>
    <p:cSldViewPr>
      <p:cViewPr varScale="1">
        <p:scale>
          <a:sx n="58" d="100"/>
          <a:sy n="58" d="100"/>
        </p:scale>
        <p:origin x="1515" y="36"/>
      </p:cViewPr>
      <p:guideLst>
        <p:guide orient="horz" pos="2032"/>
        <p:guide pos="30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846" y="-78"/>
      </p:cViewPr>
      <p:guideLst>
        <p:guide orient="horz" pos="2709"/>
        <p:guide pos="226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7A69E5-A18A-4D9A-8CFA-48E68AB873D2}" type="datetimeFigureOut">
              <a:rPr lang="zh-CN" altLang="en-US" smtClean="0"/>
              <a:t>2021-12-22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17BFA4-E124-47BA-877D-C0DBA7D3095C}" type="slidenum">
              <a:rPr lang="zh-CN" altLang="en-US" smtClean="0"/>
              <a:t>‹#›</a:t>
            </a:fld>
            <a:endParaRPr lang="zh-CN" altLang="en-US"/>
          </a:p>
        </p:txBody>
      </p:sp>
    </p:spTree>
    <p:extLst>
      <p:ext uri="{BB962C8B-B14F-4D97-AF65-F5344CB8AC3E}">
        <p14:creationId xmlns:p14="http://schemas.microsoft.com/office/powerpoint/2010/main" val="257835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ED0F8B-65C0-4E8B-BA04-E48D70289D68}" type="datetimeFigureOut">
              <a:rPr lang="zh-CN" altLang="en-US" smtClean="0"/>
              <a:t>2021-12-22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DF28DE-C828-4AB4-96DD-CE66B589D05D}" type="slidenum">
              <a:rPr lang="zh-CN" altLang="en-US" smtClean="0"/>
              <a:t>‹#›</a:t>
            </a:fld>
            <a:endParaRPr lang="zh-CN" altLang="en-US"/>
          </a:p>
        </p:txBody>
      </p:sp>
    </p:spTree>
    <p:extLst>
      <p:ext uri="{BB962C8B-B14F-4D97-AF65-F5344CB8AC3E}">
        <p14:creationId xmlns:p14="http://schemas.microsoft.com/office/powerpoint/2010/main" val="1576219566"/>
      </p:ext>
    </p:extLst>
  </p:cSld>
  <p:clrMap bg1="lt1" tx1="dk1" bg2="lt2" tx2="dk2" accent1="accent1" accent2="accent2" accent3="accent3" accent4="accent4" accent5="accent5" accent6="accent6" hlink="hlink" folHlink="folHlink"/>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170" algn="l" defTabSz="1088390" rtl="0" eaLnBrk="1" latinLnBrk="0" hangingPunct="1">
      <a:defRPr sz="1400" kern="1200">
        <a:solidFill>
          <a:schemeClr val="tx1"/>
        </a:solidFill>
        <a:latin typeface="+mn-lt"/>
        <a:ea typeface="+mn-ea"/>
        <a:cs typeface="+mn-cs"/>
      </a:defRPr>
    </a:lvl7pPr>
    <a:lvl8pPr marL="3809365" algn="l" defTabSz="1088390" rtl="0" eaLnBrk="1" latinLnBrk="0" hangingPunct="1">
      <a:defRPr sz="1400" kern="1200">
        <a:solidFill>
          <a:schemeClr val="tx1"/>
        </a:solidFill>
        <a:latin typeface="+mn-lt"/>
        <a:ea typeface="+mn-ea"/>
        <a:cs typeface="+mn-cs"/>
      </a:defRPr>
    </a:lvl8pPr>
    <a:lvl9pPr marL="4353560"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zh-CN" altLang="en-US" dirty="0"/>
              <a:t>该系统通过了第三方软件测评机构认证，也在西气东输公司范围内实际使用近2年，技术成熟稳定，并已形成6项发明专利和1项实用新型的申请材料，部分已交知识产权局。</a:t>
            </a:r>
          </a:p>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zh-CN" altLang="en-US" dirty="0"/>
              <a:t>目前，西气东输公司每年人工巡线投入成本巨大，随着智能化管道的建设，公司逐步利用视频监控的手段替代人工巡线，但海量监控视频与有限监控人员之间依然存在矛盾，而该项目利用人工智能技术，通过有限算力、电力资源自动感知复杂的高后果区的监控视频数据</a:t>
            </a:r>
          </a:p>
        </p:txBody>
      </p:sp>
      <p:sp>
        <p:nvSpPr>
          <p:cNvPr id="4" name="灯片编号占位符 3"/>
          <p:cNvSpPr>
            <a:spLocks noGrp="1"/>
          </p:cNvSpPr>
          <p:nvPr>
            <p:ph type="sldNum" sz="quarter" idx="10"/>
          </p:nvPr>
        </p:nvSpPr>
        <p:spPr/>
        <p:txBody>
          <a:bodyPr/>
          <a:lstStyle/>
          <a:p>
            <a:fld id="{8FDF28DE-C828-4AB4-96DD-CE66B589D05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FDF28DE-C828-4AB4-96DD-CE66B589D05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2.xml"/><Relationship Id="rId4" Type="http://schemas.openxmlformats.org/officeDocument/2006/relationships/tags" Target="../tags/tag3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2.xml"/><Relationship Id="rId5" Type="http://schemas.openxmlformats.org/officeDocument/2006/relationships/tags" Target="../tags/tag49.xml"/><Relationship Id="rId4" Type="http://schemas.openxmlformats.org/officeDocument/2006/relationships/tags" Target="../tags/tag4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2.xml"/><Relationship Id="rId4" Type="http://schemas.openxmlformats.org/officeDocument/2006/relationships/tags" Target="../tags/tag5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01335A4-2CB9-4E05-92A9-BE4B4E009ACE}" type="datetimeFigureOut">
              <a:rPr lang="zh-CN" altLang="en-US" smtClean="0"/>
              <a:t>2021-12-22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9F9495-60EB-4B4A-9746-3195BFA3C871}" type="slidenum">
              <a:rPr lang="zh-CN" altLang="en-US" smtClean="0"/>
              <a:t>‹#›</a:t>
            </a:fld>
            <a:endParaRPr lang="zh-CN" altLang="en-US"/>
          </a:p>
        </p:txBody>
      </p:sp>
      <p:sp>
        <p:nvSpPr>
          <p:cNvPr id="11" name="标题占位符 1"/>
          <p:cNvSpPr>
            <a:spLocks noGrp="1"/>
          </p:cNvSpPr>
          <p:nvPr>
            <p:ph type="title"/>
          </p:nvPr>
        </p:nvSpPr>
        <p:spPr>
          <a:xfrm>
            <a:off x="3020806" y="141296"/>
            <a:ext cx="5291210" cy="768050"/>
          </a:xfrm>
          <a:prstGeom prst="rect">
            <a:avLst/>
          </a:prstGeom>
        </p:spPr>
        <p:txBody>
          <a:bodyPr vert="horz" lIns="108837" tIns="54419" rIns="108837" bIns="54419" rtlCol="0" anchor="ctr">
            <a:normAutofit/>
          </a:bodyPr>
          <a:lstStyle>
            <a:lvl1pPr>
              <a:defRPr sz="3200" b="1" i="0" baseline="0">
                <a:latin typeface="Times New Roman" panose="02020603050405020304" pitchFamily="18" charset="0"/>
                <a:ea typeface="微软雅黑" panose="020B0503020204020204" pitchFamily="34" charset="-122"/>
              </a:defRPr>
            </a:lvl1pPr>
          </a:lstStyle>
          <a:p>
            <a:r>
              <a:rPr kumimoji="0" lang="zh-CN" altLang="en-US" dirty="0"/>
              <a:t>单击此处编辑母版标题样式</a:t>
            </a:r>
            <a:endParaRPr kumimoji="0" lang="en-US" dirty="0"/>
          </a:p>
        </p:txBody>
      </p:sp>
      <p:sp>
        <p:nvSpPr>
          <p:cNvPr id="13" name="矩形 12"/>
          <p:cNvSpPr/>
          <p:nvPr userDrawn="1"/>
        </p:nvSpPr>
        <p:spPr>
          <a:xfrm>
            <a:off x="2844241" y="837196"/>
            <a:ext cx="6101089" cy="71995"/>
          </a:xfrm>
          <a:prstGeom prst="rect">
            <a:avLst/>
          </a:prstGeom>
          <a:solidFill>
            <a:srgbClr val="C00000"/>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lIns="68550" tIns="34275" rIns="68550" bIns="34275" rtlCol="0" anchor="ctr"/>
          <a:lstStyle/>
          <a:p>
            <a:pPr algn="ctr"/>
            <a:endParaRPr lang="zh-CN" altLang="en-US" sz="1500"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2021-12-22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00" y="1555200"/>
            <a:ext cx="3924808" cy="4608000"/>
          </a:xfrm>
        </p:spPr>
        <p:txBody>
          <a:bodyPr vert="horz" lIns="90000" tIns="46800" rIns="90000" bIns="46800" rtlCol="0">
            <a:normAutofit/>
          </a:bodyPr>
          <a:lstStyle>
            <a:lvl1pPr>
              <a:buNone/>
              <a:defRPr sz="12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555200"/>
            <a:ext cx="3920400" cy="4608000"/>
          </a:xfrm>
        </p:spPr>
        <p:txBody>
          <a:bodyPr vert="horz" lIns="90000" tIns="46800" rIns="90000" bIns="46800" rtlCol="0">
            <a:normAutofit/>
          </a:bodyPr>
          <a:lstStyle>
            <a:lvl1pPr>
              <a:buNone/>
              <a:defRPr sz="12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2021-12-22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914400"/>
            <a:ext cx="783000" cy="5029200"/>
          </a:xfrm>
        </p:spPr>
        <p:txBody>
          <a:bodyPr vert="eaVert" lIns="90000" tIns="46800" rIns="90000" bIns="46800" rtlCol="0" anchor="ctr" anchorCtr="0">
            <a:normAutofit/>
          </a:bodyPr>
          <a:lstStyle>
            <a:lvl1pPr>
              <a:buNone/>
              <a:defRPr sz="21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914400"/>
            <a:ext cx="6876900" cy="5029200"/>
          </a:xfrm>
        </p:spPr>
        <p:txBody>
          <a:bodyPr vert="eaVert" lIns="46800" tIns="46800" rIns="46800" bIns="46800"/>
          <a:lstStyle>
            <a:lvl1pPr marL="171450" indent="-171450">
              <a:spcAft>
                <a:spcPts val="1000"/>
              </a:spcAft>
              <a:defRPr spc="300"/>
            </a:lvl1pPr>
            <a:lvl2pPr marL="514350" indent="-171450">
              <a:defRPr spc="300"/>
            </a:lvl2pPr>
            <a:lvl3pPr marL="857250" indent="-171450">
              <a:defRPr spc="300"/>
            </a:lvl3pPr>
            <a:lvl4pPr marL="1200150" indent="-171450">
              <a:defRPr spc="300"/>
            </a:lvl4pPr>
            <a:lvl5pPr marL="1543050" indent="-17145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774000"/>
            <a:ext cx="82296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2484000"/>
            <a:ext cx="7349400" cy="1018800"/>
          </a:xfrm>
        </p:spPr>
        <p:txBody>
          <a:bodyPr vert="horz" lIns="90000" tIns="46800" rIns="90000" bIns="46800" rtlCol="0" anchor="t" anchorCtr="0">
            <a:normAutofit/>
          </a:bodyPr>
          <a:lstStyle>
            <a:lvl1pPr algn="ctr">
              <a:defRPr sz="45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3560400"/>
            <a:ext cx="7349400" cy="471600"/>
          </a:xfrm>
        </p:spPr>
        <p:txBody>
          <a:bodyPr lIns="90000" tIns="46800" rIns="90000" bIns="46800">
            <a:normAutofit/>
          </a:bodyPr>
          <a:lstStyle>
            <a:lvl1pPr algn="ctr">
              <a:lnSpc>
                <a:spcPct val="110000"/>
              </a:lnSpc>
              <a:buNone/>
              <a:defRPr sz="1800" spc="200"/>
            </a:lvl1pPr>
          </a:lstStyle>
          <a:p>
            <a:pPr lvl="0"/>
            <a:r>
              <a:rPr lang="zh-CN" altLang="en-US" dirty="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2021-12-22</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2" name="组合 1"/>
          <p:cNvGrpSpPr/>
          <p:nvPr userDrawn="1"/>
        </p:nvGrpSpPr>
        <p:grpSpPr>
          <a:xfrm>
            <a:off x="0" y="2"/>
            <a:ext cx="9144000" cy="6858220"/>
            <a:chOff x="1727200" y="0"/>
            <a:chExt cx="17640300" cy="7559675"/>
          </a:xfrm>
        </p:grpSpPr>
        <p:pic>
          <p:nvPicPr>
            <p:cNvPr id="3" name="图片 2" descr="山上的桥&#10;&#10;描述已自动生成"/>
            <p:cNvPicPr>
              <a:picLocks noChangeAspect="1"/>
            </p:cNvPicPr>
            <p:nvPr/>
          </p:nvPicPr>
          <p:blipFill rotWithShape="1">
            <a:blip r:embed="rId2" cstate="print">
              <a:alphaModFix amt="15000"/>
              <a:extLst>
                <a:ext uri="{28A0092B-C50C-407E-A947-70E740481C1C}">
                  <a14:useLocalDpi xmlns:a14="http://schemas.microsoft.com/office/drawing/2010/main" val="0"/>
                </a:ext>
              </a:extLst>
            </a:blip>
            <a:srcRect t="9795" b="14020"/>
            <a:stretch>
              <a:fillRect/>
            </a:stretch>
          </p:blipFill>
          <p:spPr>
            <a:xfrm>
              <a:off x="1727200" y="0"/>
              <a:ext cx="17640300" cy="7559675"/>
            </a:xfrm>
            <a:prstGeom prst="rect">
              <a:avLst/>
            </a:prstGeom>
          </p:spPr>
        </p:pic>
        <p:sp>
          <p:nvSpPr>
            <p:cNvPr id="4" name="矩形 3"/>
            <p:cNvSpPr/>
            <p:nvPr/>
          </p:nvSpPr>
          <p:spPr>
            <a:xfrm>
              <a:off x="1727200" y="0"/>
              <a:ext cx="17640300" cy="7559675"/>
            </a:xfrm>
            <a:prstGeom prst="rect">
              <a:avLst/>
            </a:prstGeom>
            <a:solidFill>
              <a:srgbClr val="00206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grpSp>
      <p:sp>
        <p:nvSpPr>
          <p:cNvPr id="9" name="文本框 6"/>
          <p:cNvSpPr txBox="1"/>
          <p:nvPr userDrawn="1"/>
        </p:nvSpPr>
        <p:spPr>
          <a:xfrm>
            <a:off x="4983480" y="253365"/>
            <a:ext cx="4177665" cy="358140"/>
          </a:xfrm>
          <a:prstGeom prst="rect">
            <a:avLst/>
          </a:prstGeom>
          <a:noFill/>
        </p:spPr>
        <p:txBody>
          <a:bodyPr wrap="square" rtlCol="0">
            <a:prstTxWarp prst="textPlain">
              <a:avLst>
                <a:gd name="adj" fmla="val 49999"/>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0" name="图片 9" descr="logo透明底"/>
          <p:cNvPicPr/>
          <p:nvPr userDrawn="1"/>
        </p:nvPicPr>
        <p:blipFill>
          <a:blip r:embed="rId2" cstate="print"/>
          <a:stretch>
            <a:fillRect/>
          </a:stretch>
        </p:blipFill>
        <p:spPr>
          <a:xfrm>
            <a:off x="4284345" y="188595"/>
            <a:ext cx="463550" cy="42291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一（01）">
    <p:spTree>
      <p:nvGrpSpPr>
        <p:cNvPr id="1" name=""/>
        <p:cNvGrpSpPr/>
        <p:nvPr/>
      </p:nvGrpSpPr>
      <p:grpSpPr>
        <a:xfrm>
          <a:off x="0" y="0"/>
          <a:ext cx="0" cy="0"/>
          <a:chOff x="0" y="0"/>
          <a:chExt cx="0" cy="0"/>
        </a:xfrm>
      </p:grpSpPr>
      <p:sp>
        <p:nvSpPr>
          <p:cNvPr id="21" name="矩形 20"/>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一</a:t>
            </a:r>
          </a:p>
        </p:txBody>
      </p:sp>
      <p:cxnSp>
        <p:nvCxnSpPr>
          <p:cNvPr id="22" name="直接连接符 21"/>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grpSp>
        <p:nvGrpSpPr>
          <p:cNvPr id="14" name="组合 13"/>
          <p:cNvGrpSpPr/>
          <p:nvPr userDrawn="1"/>
        </p:nvGrpSpPr>
        <p:grpSpPr>
          <a:xfrm>
            <a:off x="6735893" y="354618"/>
            <a:ext cx="2223432" cy="396240"/>
            <a:chOff x="12919613" y="299780"/>
            <a:chExt cx="4483169" cy="546721"/>
          </a:xfrm>
        </p:grpSpPr>
        <p:sp>
          <p:nvSpPr>
            <p:cNvPr id="15"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6" name="图片 15" descr="logo透明底"/>
            <p:cNvPicPr/>
            <p:nvPr userDrawn="1"/>
          </p:nvPicPr>
          <p:blipFill>
            <a:blip r:embed="rId2" cstate="print"/>
            <a:stretch>
              <a:fillRect/>
            </a:stretch>
          </p:blipFill>
          <p:spPr>
            <a:xfrm>
              <a:off x="12919613" y="299780"/>
              <a:ext cx="798950" cy="546721"/>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一（2）">
    <p:spTree>
      <p:nvGrpSpPr>
        <p:cNvPr id="1" name=""/>
        <p:cNvGrpSpPr/>
        <p:nvPr/>
      </p:nvGrpSpPr>
      <p:grpSpPr>
        <a:xfrm>
          <a:off x="0" y="0"/>
          <a:ext cx="0" cy="0"/>
          <a:chOff x="0" y="0"/>
          <a:chExt cx="0" cy="0"/>
        </a:xfrm>
      </p:grpSpPr>
      <p:sp>
        <p:nvSpPr>
          <p:cNvPr id="21" name="矩形 20"/>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一</a:t>
            </a:r>
          </a:p>
        </p:txBody>
      </p:sp>
      <p:cxnSp>
        <p:nvCxnSpPr>
          <p:cNvPr id="22" name="直接连接符 21"/>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2" name="组合 21"/>
          <p:cNvGrpSpPr/>
          <p:nvPr userDrawn="1"/>
        </p:nvGrpSpPr>
        <p:grpSpPr>
          <a:xfrm>
            <a:off x="538308" y="390647"/>
            <a:ext cx="1682926" cy="346075"/>
            <a:chOff x="1038485" y="472301"/>
            <a:chExt cx="3246644" cy="499630"/>
          </a:xfrm>
        </p:grpSpPr>
        <p:sp>
          <p:nvSpPr>
            <p:cNvPr id="28" name="矩形 27"/>
            <p:cNvSpPr/>
            <p:nvPr/>
          </p:nvSpPr>
          <p:spPr>
            <a:xfrm>
              <a:off x="1038485" y="472301"/>
              <a:ext cx="3246644" cy="499630"/>
            </a:xfrm>
            <a:prstGeom prst="rect">
              <a:avLst/>
            </a:prstGeom>
          </p:spPr>
          <p:txBody>
            <a:bodyPr wrap="square">
              <a:spAutoFit/>
            </a:bodyPr>
            <a:lstStyle/>
            <a:p>
              <a:pPr defTabSz="914400">
                <a:defRPr/>
              </a:pPr>
              <a:r>
                <a:rPr lang="zh-CN" altLang="en-US" sz="1660" b="1" dirty="0">
                  <a:solidFill>
                    <a:srgbClr val="5CFEFE"/>
                  </a:solidFill>
                  <a:effectLst>
                    <a:outerShdw blurRad="38100" dist="38100" dir="2700000" algn="tl">
                      <a:srgbClr val="000000">
                        <a:alpha val="43137"/>
                      </a:srgbClr>
                    </a:outerShdw>
                  </a:effectLst>
                  <a:latin typeface="微软雅黑" panose="020B0503020204020204" pitchFamily="34" charset="-122"/>
                </a:rPr>
                <a:t>公司总体概况</a:t>
              </a:r>
            </a:p>
          </p:txBody>
        </p:sp>
        <p:grpSp>
          <p:nvGrpSpPr>
            <p:cNvPr id="3" name="组合 20"/>
            <p:cNvGrpSpPr/>
            <p:nvPr userDrawn="1"/>
          </p:nvGrpSpPr>
          <p:grpSpPr>
            <a:xfrm>
              <a:off x="3636212" y="603422"/>
              <a:ext cx="422583" cy="335442"/>
              <a:chOff x="3636212" y="603422"/>
              <a:chExt cx="422583" cy="335442"/>
            </a:xfrm>
          </p:grpSpPr>
          <p:sp>
            <p:nvSpPr>
              <p:cNvPr id="30" name="燕尾形 29"/>
              <p:cNvSpPr/>
              <p:nvPr userDrawn="1"/>
            </p:nvSpPr>
            <p:spPr>
              <a:xfrm>
                <a:off x="363621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1" name="燕尾形 36"/>
              <p:cNvSpPr/>
              <p:nvPr userDrawn="1"/>
            </p:nvSpPr>
            <p:spPr>
              <a:xfrm>
                <a:off x="380278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33" name="矩形 32"/>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13" name="TextBox 8"/>
          <p:cNvSpPr txBox="1"/>
          <p:nvPr userDrawn="1"/>
        </p:nvSpPr>
        <p:spPr>
          <a:xfrm>
            <a:off x="2166041" y="481731"/>
            <a:ext cx="1372032"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02-</a:t>
            </a:r>
            <a:r>
              <a:rPr lang="zh-CN" altLang="en-US" sz="1450" b="1" spc="263" dirty="0">
                <a:solidFill>
                  <a:srgbClr val="0AE6F2"/>
                </a:solidFill>
                <a:latin typeface="+mn-ea"/>
                <a:cs typeface="Arial" panose="020B0604020202020204" pitchFamily="34" charset="0"/>
                <a:sym typeface="Arial" panose="020B0604020202020204" pitchFamily="34" charset="0"/>
              </a:rPr>
              <a:t>组织机构</a:t>
            </a:r>
          </a:p>
        </p:txBody>
      </p:sp>
      <p:grpSp>
        <p:nvGrpSpPr>
          <p:cNvPr id="14" name="组合 13"/>
          <p:cNvGrpSpPr/>
          <p:nvPr userDrawn="1"/>
        </p:nvGrpSpPr>
        <p:grpSpPr>
          <a:xfrm>
            <a:off x="6845113" y="354618"/>
            <a:ext cx="2114212" cy="395995"/>
            <a:chOff x="13139836" y="299780"/>
            <a:chExt cx="4262946" cy="546383"/>
          </a:xfrm>
        </p:grpSpPr>
        <p:sp>
          <p:nvSpPr>
            <p:cNvPr id="15"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6" name="图片 15"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01335A4-2CB9-4E05-92A9-BE4B4E009ACE}" type="datetimeFigureOut">
              <a:rPr lang="zh-CN" altLang="en-US" smtClean="0"/>
              <a:t>2021-12-22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F9F9495-60EB-4B4A-9746-3195BFA3C871}" type="slidenum">
              <a:rPr lang="zh-CN" altLang="en-US" smtClean="0"/>
              <a:t>‹#›</a:t>
            </a:fld>
            <a:endParaRPr lang="zh-CN" altLang="en-US"/>
          </a:p>
        </p:txBody>
      </p:sp>
      <p:sp>
        <p:nvSpPr>
          <p:cNvPr id="22" name="Round Same Side Corner Rectangle 64"/>
          <p:cNvSpPr/>
          <p:nvPr userDrawn="1"/>
        </p:nvSpPr>
        <p:spPr bwMode="auto">
          <a:xfrm rot="5400000">
            <a:off x="4378960" y="-3296920"/>
            <a:ext cx="405130" cy="9163685"/>
          </a:xfrm>
          <a:prstGeom prst="round2SameRect">
            <a:avLst>
              <a:gd name="adj1" fmla="val 9180"/>
              <a:gd name="adj2" fmla="val 0"/>
            </a:avLst>
          </a:prstGeom>
          <a:solidFill>
            <a:schemeClr val="accent5">
              <a:lumMod val="20000"/>
              <a:lumOff val="80000"/>
            </a:schemeClr>
          </a:solidFill>
          <a:ln w="9525">
            <a:noFill/>
            <a:round/>
          </a:ln>
        </p:spPr>
        <p:txBody>
          <a:bodyPr vert="horz" wrap="square" lIns="91400" tIns="45700" rIns="91400" bIns="45700" numCol="1" rtlCol="0"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a:lstStyle>
          <a:p>
            <a:pPr algn="ctr"/>
            <a:endParaRPr lang="en-US" sz="1800" dirty="0">
              <a:solidFill>
                <a:srgbClr val="404040"/>
              </a:solidFill>
            </a:endParaRPr>
          </a:p>
        </p:txBody>
      </p:sp>
      <p:sp>
        <p:nvSpPr>
          <p:cNvPr id="23" name="TextBox 5"/>
          <p:cNvSpPr txBox="1"/>
          <p:nvPr userDrawn="1"/>
        </p:nvSpPr>
        <p:spPr>
          <a:xfrm>
            <a:off x="226179" y="1090045"/>
            <a:ext cx="600871" cy="402590"/>
          </a:xfrm>
          <a:prstGeom prst="rect">
            <a:avLst/>
          </a:prstGeom>
          <a:solidFill>
            <a:srgbClr val="C00000"/>
          </a:solidFill>
        </p:spPr>
        <p:txBody>
          <a:bodyPr wrap="square" lIns="68550" tIns="34275" rIns="68550" bIns="34275"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a:lstStyle>
          <a:p>
            <a:pPr algn="ctr"/>
            <a:endParaRPr lang="zh-CN" altLang="en-US" sz="2175" dirty="0">
              <a:solidFill>
                <a:schemeClr val="bg1"/>
              </a:solidFill>
              <a:latin typeface="Arial Black" panose="020B0A04020102020204" pitchFamily="34" charset="0"/>
            </a:endParaRPr>
          </a:p>
        </p:txBody>
      </p:sp>
      <p:sp>
        <p:nvSpPr>
          <p:cNvPr id="30" name="直角三角形 29"/>
          <p:cNvSpPr/>
          <p:nvPr userDrawn="1"/>
        </p:nvSpPr>
        <p:spPr>
          <a:xfrm rot="5400000">
            <a:off x="2706370" y="481965"/>
            <a:ext cx="1289685" cy="325755"/>
          </a:xfrm>
          <a:prstGeom prst="rtTriangle">
            <a:avLst/>
          </a:prstGeom>
          <a:solidFill>
            <a:schemeClr val="bg1"/>
          </a:solidFill>
          <a:ln w="38100">
            <a:noFill/>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grpSp>
        <p:nvGrpSpPr>
          <p:cNvPr id="47" name="组合 46"/>
          <p:cNvGrpSpPr/>
          <p:nvPr userDrawn="1"/>
        </p:nvGrpSpPr>
        <p:grpSpPr>
          <a:xfrm>
            <a:off x="3230880" y="-402046"/>
            <a:ext cx="5396230" cy="1522821"/>
            <a:chOff x="5088" y="-787"/>
            <a:chExt cx="8498" cy="2922"/>
          </a:xfrm>
        </p:grpSpPr>
        <p:grpSp>
          <p:nvGrpSpPr>
            <p:cNvPr id="19" name="组合 18"/>
            <p:cNvGrpSpPr/>
            <p:nvPr userDrawn="1"/>
          </p:nvGrpSpPr>
          <p:grpSpPr>
            <a:xfrm>
              <a:off x="5088" y="-169"/>
              <a:ext cx="8369" cy="2304"/>
              <a:chOff x="5088" y="-169"/>
              <a:chExt cx="8369" cy="2304"/>
            </a:xfrm>
          </p:grpSpPr>
          <p:grpSp>
            <p:nvGrpSpPr>
              <p:cNvPr id="20" name="组合 19"/>
              <p:cNvGrpSpPr/>
              <p:nvPr userDrawn="1"/>
            </p:nvGrpSpPr>
            <p:grpSpPr>
              <a:xfrm>
                <a:off x="5157" y="91"/>
                <a:ext cx="8300" cy="1592"/>
                <a:chOff x="6878" y="91"/>
                <a:chExt cx="11069" cy="1592"/>
              </a:xfrm>
            </p:grpSpPr>
            <p:pic>
              <p:nvPicPr>
                <p:cNvPr id="24" name="图片 23"/>
                <p:cNvPicPr>
                  <a:picLocks noChangeAspect="1"/>
                </p:cNvPicPr>
                <p:nvPr userDrawn="1"/>
              </p:nvPicPr>
              <p:blipFill rotWithShape="1">
                <a:blip r:embed="rId2" cstate="print"/>
                <a:srcRect t="34267" b="755"/>
                <a:stretch>
                  <a:fillRect/>
                </a:stretch>
              </p:blipFill>
              <p:spPr>
                <a:xfrm>
                  <a:off x="6878" y="91"/>
                  <a:ext cx="7540" cy="1593"/>
                </a:xfrm>
                <a:prstGeom prst="rect">
                  <a:avLst/>
                </a:prstGeom>
                <a:effectLst/>
              </p:spPr>
            </p:pic>
            <p:pic>
              <p:nvPicPr>
                <p:cNvPr id="25" name="图片 24" descr="封面-5"/>
                <p:cNvPicPr/>
                <p:nvPr userDrawn="1"/>
              </p:nvPicPr>
              <p:blipFill>
                <a:blip r:embed="rId3" cstate="print"/>
                <a:srcRect b="6764"/>
                <a:stretch>
                  <a:fillRect/>
                </a:stretch>
              </p:blipFill>
              <p:spPr>
                <a:xfrm>
                  <a:off x="14239" y="91"/>
                  <a:ext cx="3709" cy="1591"/>
                </a:xfrm>
                <a:prstGeom prst="rect">
                  <a:avLst/>
                </a:prstGeom>
              </p:spPr>
            </p:pic>
          </p:grpSp>
          <p:sp>
            <p:nvSpPr>
              <p:cNvPr id="26" name="直角三角形 25"/>
              <p:cNvSpPr/>
              <p:nvPr userDrawn="1"/>
            </p:nvSpPr>
            <p:spPr>
              <a:xfrm rot="5400000">
                <a:off x="4269" y="802"/>
                <a:ext cx="2152" cy="515"/>
              </a:xfrm>
              <a:prstGeom prst="rtTriangle">
                <a:avLst/>
              </a:prstGeom>
              <a:solidFill>
                <a:schemeClr val="bg1"/>
              </a:solidFill>
              <a:ln w="38100">
                <a:noFill/>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pic>
            <p:nvPicPr>
              <p:cNvPr id="35" name="图片 34" descr="微信图片_20210828105616"/>
              <p:cNvPicPr>
                <a:picLocks noChangeAspect="1"/>
              </p:cNvPicPr>
              <p:nvPr userDrawn="1"/>
            </p:nvPicPr>
            <p:blipFill>
              <a:blip r:embed="rId4"/>
              <a:stretch>
                <a:fillRect/>
              </a:stretch>
            </p:blipFill>
            <p:spPr>
              <a:xfrm>
                <a:off x="7946" y="92"/>
                <a:ext cx="2653" cy="1590"/>
              </a:xfrm>
              <a:prstGeom prst="rect">
                <a:avLst/>
              </a:prstGeom>
            </p:spPr>
          </p:pic>
          <p:sp>
            <p:nvSpPr>
              <p:cNvPr id="36" name="流程图: 数据 35"/>
              <p:cNvSpPr/>
              <p:nvPr userDrawn="1"/>
            </p:nvSpPr>
            <p:spPr>
              <a:xfrm>
                <a:off x="7467" y="-44"/>
                <a:ext cx="921" cy="1982"/>
              </a:xfrm>
              <a:prstGeom prst="flowChartInputOutput">
                <a:avLst/>
              </a:prstGeom>
              <a:solidFill>
                <a:schemeClr val="bg1"/>
              </a:solidFill>
              <a:ln w="38100">
                <a:noFill/>
              </a:ln>
              <a:effectLst>
                <a:softEdge rad="1270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solidFill>
                    <a:schemeClr val="bg1"/>
                  </a:solidFill>
                </a:endParaRPr>
              </a:p>
            </p:txBody>
          </p:sp>
          <p:sp>
            <p:nvSpPr>
              <p:cNvPr id="37" name="流程图: 数据 36"/>
              <p:cNvSpPr/>
              <p:nvPr userDrawn="1"/>
            </p:nvSpPr>
            <p:spPr>
              <a:xfrm>
                <a:off x="10128" y="-169"/>
                <a:ext cx="924" cy="2112"/>
              </a:xfrm>
              <a:prstGeom prst="flowChartInputOutput">
                <a:avLst/>
              </a:prstGeom>
              <a:solidFill>
                <a:schemeClr val="bg1"/>
              </a:solidFill>
              <a:ln w="38100">
                <a:noFill/>
              </a:ln>
              <a:effectLst>
                <a:softEdge rad="1270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solidFill>
                    <a:schemeClr val="bg1"/>
                  </a:solidFill>
                </a:endParaRPr>
              </a:p>
            </p:txBody>
          </p:sp>
        </p:grpSp>
        <p:sp>
          <p:nvSpPr>
            <p:cNvPr id="31" name="直角三角形 30"/>
            <p:cNvSpPr/>
            <p:nvPr userDrawn="1"/>
          </p:nvSpPr>
          <p:spPr>
            <a:xfrm rot="16200000">
              <a:off x="11923" y="193"/>
              <a:ext cx="2643" cy="683"/>
            </a:xfrm>
            <a:prstGeom prst="rtTriangle">
              <a:avLst/>
            </a:prstGeom>
            <a:solidFill>
              <a:schemeClr val="bg1"/>
            </a:solidFill>
            <a:ln w="38100">
              <a:noFill/>
            </a:ln>
            <a:effectLst>
              <a:softEdge rad="635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grpSp>
      <p:sp>
        <p:nvSpPr>
          <p:cNvPr id="21" name="矩形 20"/>
          <p:cNvSpPr/>
          <p:nvPr userDrawn="1"/>
        </p:nvSpPr>
        <p:spPr>
          <a:xfrm>
            <a:off x="225975" y="936912"/>
            <a:ext cx="8692702" cy="76263"/>
          </a:xfrm>
          <a:prstGeom prst="rect">
            <a:avLst/>
          </a:prstGeom>
          <a:solidFill>
            <a:srgbClr val="C00000"/>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lIns="68550" tIns="34275" rIns="68550" bIns="34275" rtlCol="0" anchor="ctr"/>
          <a:lstStyle/>
          <a:p>
            <a:pPr algn="ctr"/>
            <a:endParaRPr lang="zh-CN" altLang="en-US" sz="1500"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一（3）">
    <p:spTree>
      <p:nvGrpSpPr>
        <p:cNvPr id="1" name=""/>
        <p:cNvGrpSpPr/>
        <p:nvPr/>
      </p:nvGrpSpPr>
      <p:grpSpPr>
        <a:xfrm>
          <a:off x="0" y="0"/>
          <a:ext cx="0" cy="0"/>
          <a:chOff x="0" y="0"/>
          <a:chExt cx="0" cy="0"/>
        </a:xfrm>
      </p:grpSpPr>
      <p:sp>
        <p:nvSpPr>
          <p:cNvPr id="21" name="矩形 20"/>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一</a:t>
            </a:r>
          </a:p>
        </p:txBody>
      </p:sp>
      <p:cxnSp>
        <p:nvCxnSpPr>
          <p:cNvPr id="22" name="直接连接符 21"/>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2" name="组合 21"/>
          <p:cNvGrpSpPr/>
          <p:nvPr userDrawn="1"/>
        </p:nvGrpSpPr>
        <p:grpSpPr>
          <a:xfrm>
            <a:off x="538308" y="390647"/>
            <a:ext cx="1682926" cy="346075"/>
            <a:chOff x="1038485" y="472301"/>
            <a:chExt cx="3246644" cy="499630"/>
          </a:xfrm>
        </p:grpSpPr>
        <p:sp>
          <p:nvSpPr>
            <p:cNvPr id="28" name="矩形 27"/>
            <p:cNvSpPr/>
            <p:nvPr/>
          </p:nvSpPr>
          <p:spPr>
            <a:xfrm>
              <a:off x="1038485" y="472301"/>
              <a:ext cx="3246644" cy="499630"/>
            </a:xfrm>
            <a:prstGeom prst="rect">
              <a:avLst/>
            </a:prstGeom>
          </p:spPr>
          <p:txBody>
            <a:bodyPr wrap="square">
              <a:spAutoFit/>
            </a:bodyPr>
            <a:lstStyle/>
            <a:p>
              <a:pPr defTabSz="914400">
                <a:defRPr/>
              </a:pPr>
              <a:r>
                <a:rPr lang="zh-CN" altLang="en-US" sz="1660" b="1" dirty="0">
                  <a:solidFill>
                    <a:srgbClr val="5CFEFE"/>
                  </a:solidFill>
                  <a:effectLst>
                    <a:outerShdw blurRad="38100" dist="38100" dir="2700000" algn="tl">
                      <a:srgbClr val="000000">
                        <a:alpha val="43137"/>
                      </a:srgbClr>
                    </a:outerShdw>
                  </a:effectLst>
                  <a:latin typeface="微软雅黑" panose="020B0503020204020204" pitchFamily="34" charset="-122"/>
                </a:rPr>
                <a:t>公司总体概况</a:t>
              </a:r>
            </a:p>
          </p:txBody>
        </p:sp>
        <p:grpSp>
          <p:nvGrpSpPr>
            <p:cNvPr id="3" name="组合 20"/>
            <p:cNvGrpSpPr/>
            <p:nvPr userDrawn="1"/>
          </p:nvGrpSpPr>
          <p:grpSpPr>
            <a:xfrm>
              <a:off x="3636212" y="603422"/>
              <a:ext cx="422583" cy="335442"/>
              <a:chOff x="3636212" y="603422"/>
              <a:chExt cx="422583" cy="335442"/>
            </a:xfrm>
          </p:grpSpPr>
          <p:sp>
            <p:nvSpPr>
              <p:cNvPr id="30" name="燕尾形 29"/>
              <p:cNvSpPr/>
              <p:nvPr userDrawn="1"/>
            </p:nvSpPr>
            <p:spPr>
              <a:xfrm>
                <a:off x="363621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1" name="燕尾形 36"/>
              <p:cNvSpPr/>
              <p:nvPr userDrawn="1"/>
            </p:nvSpPr>
            <p:spPr>
              <a:xfrm>
                <a:off x="380278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33" name="矩形 32"/>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13" name="TextBox 8"/>
          <p:cNvSpPr txBox="1"/>
          <p:nvPr userDrawn="1"/>
        </p:nvSpPr>
        <p:spPr>
          <a:xfrm>
            <a:off x="2166041" y="481731"/>
            <a:ext cx="1372032"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03-</a:t>
            </a:r>
            <a:r>
              <a:rPr lang="zh-CN" altLang="en-US" sz="1450" b="1" spc="263" dirty="0">
                <a:solidFill>
                  <a:srgbClr val="0AE6F2"/>
                </a:solidFill>
                <a:latin typeface="+mn-ea"/>
                <a:cs typeface="Arial" panose="020B0604020202020204" pitchFamily="34" charset="0"/>
                <a:sym typeface="Arial" panose="020B0604020202020204" pitchFamily="34" charset="0"/>
              </a:rPr>
              <a:t>主要成绩</a:t>
            </a:r>
          </a:p>
        </p:txBody>
      </p:sp>
      <p:grpSp>
        <p:nvGrpSpPr>
          <p:cNvPr id="14" name="组合 13"/>
          <p:cNvGrpSpPr/>
          <p:nvPr userDrawn="1"/>
        </p:nvGrpSpPr>
        <p:grpSpPr>
          <a:xfrm>
            <a:off x="6845113" y="354618"/>
            <a:ext cx="2114212" cy="395995"/>
            <a:chOff x="13139836" y="299780"/>
            <a:chExt cx="4262946" cy="546383"/>
          </a:xfrm>
        </p:grpSpPr>
        <p:sp>
          <p:nvSpPr>
            <p:cNvPr id="15"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6" name="图片 15"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三(1)">
    <p:spTree>
      <p:nvGrpSpPr>
        <p:cNvPr id="1" name=""/>
        <p:cNvGrpSpPr/>
        <p:nvPr/>
      </p:nvGrpSpPr>
      <p:grpSpPr>
        <a:xfrm>
          <a:off x="0" y="0"/>
          <a:ext cx="0" cy="0"/>
          <a:chOff x="0" y="0"/>
          <a:chExt cx="0" cy="0"/>
        </a:xfrm>
      </p:grpSpPr>
      <p:sp>
        <p:nvSpPr>
          <p:cNvPr id="16" name="矩形 15"/>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3" name="矩形 22"/>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二</a:t>
            </a:r>
          </a:p>
        </p:txBody>
      </p:sp>
      <p:cxnSp>
        <p:nvCxnSpPr>
          <p:cNvPr id="26" name="直接连接符 25"/>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2" name="矩形 31"/>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智能管道建设实践</a:t>
              </a:r>
            </a:p>
          </p:txBody>
        </p:sp>
        <p:grpSp>
          <p:nvGrpSpPr>
            <p:cNvPr id="4" name="组合 20"/>
            <p:cNvGrpSpPr/>
            <p:nvPr userDrawn="1"/>
          </p:nvGrpSpPr>
          <p:grpSpPr>
            <a:xfrm>
              <a:off x="4460992" y="603422"/>
              <a:ext cx="422583" cy="335442"/>
              <a:chOff x="4460992" y="603422"/>
              <a:chExt cx="422583" cy="335442"/>
            </a:xfrm>
          </p:grpSpPr>
          <p:sp>
            <p:nvSpPr>
              <p:cNvPr id="34" name="燕尾形 33"/>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5"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4" name="TextBox 8"/>
          <p:cNvSpPr txBox="1"/>
          <p:nvPr userDrawn="1"/>
        </p:nvSpPr>
        <p:spPr>
          <a:xfrm>
            <a:off x="2565177" y="481731"/>
            <a:ext cx="1372032"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01-</a:t>
            </a:r>
            <a:r>
              <a:rPr lang="zh-CN" altLang="en-US" sz="1450" b="1" spc="263" dirty="0">
                <a:solidFill>
                  <a:srgbClr val="0AE6F2"/>
                </a:solidFill>
                <a:latin typeface="+mn-ea"/>
                <a:cs typeface="Arial" panose="020B0604020202020204" pitchFamily="34" charset="0"/>
                <a:sym typeface="Arial" panose="020B0604020202020204" pitchFamily="34" charset="0"/>
              </a:rPr>
              <a:t>总体规划</a:t>
            </a:r>
          </a:p>
        </p:txBody>
      </p:sp>
      <p:grpSp>
        <p:nvGrpSpPr>
          <p:cNvPr id="15" name="组合 14"/>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三(2)">
    <p:spTree>
      <p:nvGrpSpPr>
        <p:cNvPr id="1" name=""/>
        <p:cNvGrpSpPr/>
        <p:nvPr/>
      </p:nvGrpSpPr>
      <p:grpSpPr>
        <a:xfrm>
          <a:off x="0" y="0"/>
          <a:ext cx="0" cy="0"/>
          <a:chOff x="0" y="0"/>
          <a:chExt cx="0" cy="0"/>
        </a:xfrm>
      </p:grpSpPr>
      <p:sp>
        <p:nvSpPr>
          <p:cNvPr id="16" name="矩形 15"/>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3" name="矩形 22"/>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二</a:t>
            </a:r>
          </a:p>
        </p:txBody>
      </p:sp>
      <p:cxnSp>
        <p:nvCxnSpPr>
          <p:cNvPr id="26" name="直接连接符 25"/>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2" name="矩形 31"/>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智能管道建设实践</a:t>
              </a:r>
            </a:p>
          </p:txBody>
        </p:sp>
        <p:grpSp>
          <p:nvGrpSpPr>
            <p:cNvPr id="4" name="组合 20"/>
            <p:cNvGrpSpPr/>
            <p:nvPr userDrawn="1"/>
          </p:nvGrpSpPr>
          <p:grpSpPr>
            <a:xfrm>
              <a:off x="4460992" y="603422"/>
              <a:ext cx="422583" cy="335442"/>
              <a:chOff x="4460992" y="603422"/>
              <a:chExt cx="422583" cy="335442"/>
            </a:xfrm>
          </p:grpSpPr>
          <p:sp>
            <p:nvSpPr>
              <p:cNvPr id="34" name="燕尾形 33"/>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5"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4" name="TextBox 8"/>
          <p:cNvSpPr txBox="1"/>
          <p:nvPr userDrawn="1"/>
        </p:nvSpPr>
        <p:spPr>
          <a:xfrm>
            <a:off x="2565177" y="370288"/>
            <a:ext cx="2099853" cy="445770"/>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02-</a:t>
            </a:r>
            <a:r>
              <a:rPr lang="zh-CN" altLang="en-US" sz="1450" b="1" spc="263" dirty="0">
                <a:solidFill>
                  <a:srgbClr val="0AE6F2"/>
                </a:solidFill>
                <a:latin typeface="+mn-ea"/>
                <a:cs typeface="Arial" panose="020B0604020202020204" pitchFamily="34" charset="0"/>
                <a:sym typeface="Arial" panose="020B0604020202020204" pitchFamily="34" charset="0"/>
              </a:rPr>
              <a:t>初具智能管道功能</a:t>
            </a:r>
          </a:p>
        </p:txBody>
      </p:sp>
      <p:grpSp>
        <p:nvGrpSpPr>
          <p:cNvPr id="15" name="组合 14"/>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三(3)">
    <p:spTree>
      <p:nvGrpSpPr>
        <p:cNvPr id="1" name=""/>
        <p:cNvGrpSpPr/>
        <p:nvPr/>
      </p:nvGrpSpPr>
      <p:grpSpPr>
        <a:xfrm>
          <a:off x="0" y="0"/>
          <a:ext cx="0" cy="0"/>
          <a:chOff x="0" y="0"/>
          <a:chExt cx="0" cy="0"/>
        </a:xfrm>
      </p:grpSpPr>
      <p:sp>
        <p:nvSpPr>
          <p:cNvPr id="16" name="矩形 15"/>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3" name="矩形 22"/>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二</a:t>
            </a:r>
          </a:p>
        </p:txBody>
      </p:sp>
      <p:cxnSp>
        <p:nvCxnSpPr>
          <p:cNvPr id="26" name="直接连接符 25"/>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2" name="矩形 31"/>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智能管道建设实践</a:t>
              </a:r>
            </a:p>
          </p:txBody>
        </p:sp>
        <p:grpSp>
          <p:nvGrpSpPr>
            <p:cNvPr id="4" name="组合 20"/>
            <p:cNvGrpSpPr/>
            <p:nvPr userDrawn="1"/>
          </p:nvGrpSpPr>
          <p:grpSpPr>
            <a:xfrm>
              <a:off x="4460992" y="603422"/>
              <a:ext cx="422583" cy="335442"/>
              <a:chOff x="4460992" y="603422"/>
              <a:chExt cx="422583" cy="335442"/>
            </a:xfrm>
          </p:grpSpPr>
          <p:sp>
            <p:nvSpPr>
              <p:cNvPr id="34" name="燕尾形 33"/>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5"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4" name="TextBox 8"/>
          <p:cNvSpPr txBox="1"/>
          <p:nvPr userDrawn="1"/>
        </p:nvSpPr>
        <p:spPr>
          <a:xfrm>
            <a:off x="2565177" y="481731"/>
            <a:ext cx="3317251"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03-</a:t>
            </a:r>
            <a:r>
              <a:rPr lang="zh-CN" altLang="en-US" sz="1450" b="1" spc="263" dirty="0">
                <a:solidFill>
                  <a:srgbClr val="0AE6F2"/>
                </a:solidFill>
                <a:latin typeface="+mn-ea"/>
                <a:cs typeface="Arial" panose="020B0604020202020204" pitchFamily="34" charset="0"/>
                <a:sym typeface="Arial" panose="020B0604020202020204" pitchFamily="34" charset="0"/>
              </a:rPr>
              <a:t>管道建设智能化初见成效</a:t>
            </a:r>
          </a:p>
        </p:txBody>
      </p:sp>
      <p:grpSp>
        <p:nvGrpSpPr>
          <p:cNvPr id="15" name="组合 14"/>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四（1）">
    <p:spTree>
      <p:nvGrpSpPr>
        <p:cNvPr id="1" name=""/>
        <p:cNvGrpSpPr/>
        <p:nvPr/>
      </p:nvGrpSpPr>
      <p:grpSpPr>
        <a:xfrm>
          <a:off x="0" y="0"/>
          <a:ext cx="0" cy="0"/>
          <a:chOff x="0" y="0"/>
          <a:chExt cx="0" cy="0"/>
        </a:xfrm>
      </p:grpSpPr>
      <p:sp>
        <p:nvSpPr>
          <p:cNvPr id="27" name="矩形 26"/>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8" name="矩形 27"/>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三</a:t>
            </a:r>
          </a:p>
        </p:txBody>
      </p:sp>
      <p:cxnSp>
        <p:nvCxnSpPr>
          <p:cNvPr id="29" name="直接连接符 28"/>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5" name="矩形 34"/>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智能管道展望探索</a:t>
              </a:r>
            </a:p>
          </p:txBody>
        </p:sp>
        <p:grpSp>
          <p:nvGrpSpPr>
            <p:cNvPr id="4" name="组合 20"/>
            <p:cNvGrpSpPr/>
            <p:nvPr userDrawn="1"/>
          </p:nvGrpSpPr>
          <p:grpSpPr>
            <a:xfrm>
              <a:off x="4460992" y="603422"/>
              <a:ext cx="422583" cy="335442"/>
              <a:chOff x="4460992" y="603422"/>
              <a:chExt cx="422583" cy="335442"/>
            </a:xfrm>
          </p:grpSpPr>
          <p:sp>
            <p:nvSpPr>
              <p:cNvPr id="37" name="燕尾形 36"/>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8"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5" name="TextBox 8"/>
          <p:cNvSpPr txBox="1"/>
          <p:nvPr userDrawn="1"/>
        </p:nvSpPr>
        <p:spPr>
          <a:xfrm>
            <a:off x="2600102" y="495065"/>
            <a:ext cx="2683606" cy="222885"/>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01-</a:t>
            </a:r>
            <a:r>
              <a:rPr lang="zh-CN" altLang="en-US" sz="1450" b="1" spc="263" dirty="0">
                <a:solidFill>
                  <a:srgbClr val="0AE6F2"/>
                </a:solidFill>
                <a:latin typeface="+mn-ea"/>
                <a:cs typeface="Arial" panose="020B0604020202020204" pitchFamily="34" charset="0"/>
                <a:sym typeface="Arial" panose="020B0604020202020204" pitchFamily="34" charset="0"/>
              </a:rPr>
              <a:t>实现数据全面统一</a:t>
            </a:r>
          </a:p>
        </p:txBody>
      </p:sp>
      <p:grpSp>
        <p:nvGrpSpPr>
          <p:cNvPr id="16" name="组合 15"/>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四（2）">
    <p:spTree>
      <p:nvGrpSpPr>
        <p:cNvPr id="1" name=""/>
        <p:cNvGrpSpPr/>
        <p:nvPr/>
      </p:nvGrpSpPr>
      <p:grpSpPr>
        <a:xfrm>
          <a:off x="0" y="0"/>
          <a:ext cx="0" cy="0"/>
          <a:chOff x="0" y="0"/>
          <a:chExt cx="0" cy="0"/>
        </a:xfrm>
      </p:grpSpPr>
      <p:sp>
        <p:nvSpPr>
          <p:cNvPr id="27" name="矩形 26"/>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8" name="矩形 27"/>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三</a:t>
            </a:r>
          </a:p>
        </p:txBody>
      </p:sp>
      <p:cxnSp>
        <p:nvCxnSpPr>
          <p:cNvPr id="29" name="直接连接符 28"/>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5" name="矩形 34"/>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智能管道展望探索</a:t>
              </a:r>
            </a:p>
          </p:txBody>
        </p:sp>
        <p:grpSp>
          <p:nvGrpSpPr>
            <p:cNvPr id="4" name="组合 20"/>
            <p:cNvGrpSpPr/>
            <p:nvPr userDrawn="1"/>
          </p:nvGrpSpPr>
          <p:grpSpPr>
            <a:xfrm>
              <a:off x="4460992" y="603422"/>
              <a:ext cx="422583" cy="335442"/>
              <a:chOff x="4460992" y="603422"/>
              <a:chExt cx="422583" cy="335442"/>
            </a:xfrm>
          </p:grpSpPr>
          <p:sp>
            <p:nvSpPr>
              <p:cNvPr id="37" name="燕尾形 36"/>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8"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5" name="TextBox 8"/>
          <p:cNvSpPr txBox="1"/>
          <p:nvPr userDrawn="1"/>
        </p:nvSpPr>
        <p:spPr>
          <a:xfrm>
            <a:off x="2600102" y="383623"/>
            <a:ext cx="2683606" cy="445770"/>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02-</a:t>
            </a:r>
            <a:r>
              <a:rPr lang="zh-CN" altLang="en-US" sz="1450" b="1" spc="263" dirty="0">
                <a:solidFill>
                  <a:srgbClr val="0AE6F2"/>
                </a:solidFill>
                <a:latin typeface="+mn-ea"/>
                <a:cs typeface="Arial" panose="020B0604020202020204" pitchFamily="34" charset="0"/>
                <a:sym typeface="Arial" panose="020B0604020202020204" pitchFamily="34" charset="0"/>
              </a:rPr>
              <a:t>智能化站场建设全面实施</a:t>
            </a:r>
          </a:p>
        </p:txBody>
      </p:sp>
      <p:grpSp>
        <p:nvGrpSpPr>
          <p:cNvPr id="16" name="组合 15"/>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四（3）">
    <p:spTree>
      <p:nvGrpSpPr>
        <p:cNvPr id="1" name=""/>
        <p:cNvGrpSpPr/>
        <p:nvPr/>
      </p:nvGrpSpPr>
      <p:grpSpPr>
        <a:xfrm>
          <a:off x="0" y="0"/>
          <a:ext cx="0" cy="0"/>
          <a:chOff x="0" y="0"/>
          <a:chExt cx="0" cy="0"/>
        </a:xfrm>
      </p:grpSpPr>
      <p:sp>
        <p:nvSpPr>
          <p:cNvPr id="27" name="矩形 26"/>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8" name="矩形 27"/>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三</a:t>
            </a:r>
          </a:p>
        </p:txBody>
      </p:sp>
      <p:cxnSp>
        <p:nvCxnSpPr>
          <p:cNvPr id="29" name="直接连接符 28"/>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5" name="矩形 34"/>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智能管道展望探索</a:t>
              </a:r>
            </a:p>
          </p:txBody>
        </p:sp>
        <p:grpSp>
          <p:nvGrpSpPr>
            <p:cNvPr id="4" name="组合 20"/>
            <p:cNvGrpSpPr/>
            <p:nvPr userDrawn="1"/>
          </p:nvGrpSpPr>
          <p:grpSpPr>
            <a:xfrm>
              <a:off x="4460992" y="603422"/>
              <a:ext cx="422583" cy="335442"/>
              <a:chOff x="4460992" y="603422"/>
              <a:chExt cx="422583" cy="335442"/>
            </a:xfrm>
          </p:grpSpPr>
          <p:sp>
            <p:nvSpPr>
              <p:cNvPr id="37" name="燕尾形 36"/>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8"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5" name="TextBox 8"/>
          <p:cNvSpPr txBox="1"/>
          <p:nvPr userDrawn="1"/>
        </p:nvSpPr>
        <p:spPr>
          <a:xfrm>
            <a:off x="2600102" y="383623"/>
            <a:ext cx="2683606" cy="445770"/>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03-</a:t>
            </a:r>
            <a:r>
              <a:rPr lang="zh-CN" altLang="en-US" sz="1450" b="1" spc="263" dirty="0">
                <a:solidFill>
                  <a:srgbClr val="0AE6F2"/>
                </a:solidFill>
                <a:latin typeface="+mn-ea"/>
                <a:cs typeface="Arial" panose="020B0604020202020204" pitchFamily="34" charset="0"/>
                <a:sym typeface="Arial" panose="020B0604020202020204" pitchFamily="34" charset="0"/>
              </a:rPr>
              <a:t>管道管理智能化实现突破</a:t>
            </a:r>
          </a:p>
        </p:txBody>
      </p:sp>
      <p:grpSp>
        <p:nvGrpSpPr>
          <p:cNvPr id="16" name="组合 15"/>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四（4）">
    <p:spTree>
      <p:nvGrpSpPr>
        <p:cNvPr id="1" name=""/>
        <p:cNvGrpSpPr/>
        <p:nvPr/>
      </p:nvGrpSpPr>
      <p:grpSpPr>
        <a:xfrm>
          <a:off x="0" y="0"/>
          <a:ext cx="0" cy="0"/>
          <a:chOff x="0" y="0"/>
          <a:chExt cx="0" cy="0"/>
        </a:xfrm>
      </p:grpSpPr>
      <p:sp>
        <p:nvSpPr>
          <p:cNvPr id="27" name="矩形 26"/>
          <p:cNvSpPr/>
          <p:nvPr userDrawn="1"/>
        </p:nvSpPr>
        <p:spPr>
          <a:xfrm>
            <a:off x="1" y="335571"/>
            <a:ext cx="499961" cy="523630"/>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sp>
        <p:nvSpPr>
          <p:cNvPr id="28" name="矩形 27"/>
          <p:cNvSpPr/>
          <p:nvPr userDrawn="1"/>
        </p:nvSpPr>
        <p:spPr>
          <a:xfrm>
            <a:off x="167679" y="394860"/>
            <a:ext cx="393700" cy="346075"/>
          </a:xfrm>
          <a:prstGeom prst="rect">
            <a:avLst/>
          </a:prstGeom>
        </p:spPr>
        <p:txBody>
          <a:bodyPr wrap="none">
            <a:spAutoFit/>
          </a:bodyPr>
          <a:lstStyle/>
          <a:p>
            <a:r>
              <a:rPr lang="zh-CN" altLang="en-US" sz="1660" b="1" dirty="0">
                <a:solidFill>
                  <a:srgbClr val="5CFEFE"/>
                </a:solidFill>
                <a:latin typeface="+mn-ea"/>
              </a:rPr>
              <a:t>三</a:t>
            </a:r>
          </a:p>
        </p:txBody>
      </p:sp>
      <p:cxnSp>
        <p:nvCxnSpPr>
          <p:cNvPr id="29" name="直接连接符 28"/>
          <p:cNvCxnSpPr/>
          <p:nvPr userDrawn="1"/>
        </p:nvCxnSpPr>
        <p:spPr>
          <a:xfrm flipH="1">
            <a:off x="575055" y="884917"/>
            <a:ext cx="8304104"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grpSp>
        <p:nvGrpSpPr>
          <p:cNvPr id="3" name="组合 21"/>
          <p:cNvGrpSpPr/>
          <p:nvPr userDrawn="1"/>
        </p:nvGrpSpPr>
        <p:grpSpPr>
          <a:xfrm>
            <a:off x="538307" y="390647"/>
            <a:ext cx="1993136" cy="601345"/>
            <a:chOff x="1038484" y="472301"/>
            <a:chExt cx="3845091" cy="868164"/>
          </a:xfrm>
        </p:grpSpPr>
        <p:sp>
          <p:nvSpPr>
            <p:cNvPr id="35" name="矩形 34"/>
            <p:cNvSpPr/>
            <p:nvPr/>
          </p:nvSpPr>
          <p:spPr>
            <a:xfrm>
              <a:off x="1038484" y="472301"/>
              <a:ext cx="3605233" cy="868164"/>
            </a:xfrm>
            <a:prstGeom prst="rect">
              <a:avLst/>
            </a:prstGeom>
          </p:spPr>
          <p:txBody>
            <a:bodyPr wrap="square">
              <a:spAutoFit/>
            </a:bodyPr>
            <a:lstStyle/>
            <a:p>
              <a:r>
                <a:rPr lang="zh-CN" altLang="en-US" sz="1660" b="1" dirty="0">
                  <a:solidFill>
                    <a:srgbClr val="5CFEFE"/>
                  </a:solidFill>
                  <a:latin typeface="微软雅黑" panose="020B0503020204020204" pitchFamily="34" charset="-122"/>
                  <a:ea typeface="微软雅黑" panose="020B0503020204020204" pitchFamily="34" charset="-122"/>
                </a:rPr>
                <a:t>智能管道展望探索</a:t>
              </a:r>
            </a:p>
          </p:txBody>
        </p:sp>
        <p:grpSp>
          <p:nvGrpSpPr>
            <p:cNvPr id="4" name="组合 20"/>
            <p:cNvGrpSpPr/>
            <p:nvPr userDrawn="1"/>
          </p:nvGrpSpPr>
          <p:grpSpPr>
            <a:xfrm>
              <a:off x="4460992" y="603422"/>
              <a:ext cx="422583" cy="335442"/>
              <a:chOff x="4460992" y="603422"/>
              <a:chExt cx="422583" cy="335442"/>
            </a:xfrm>
          </p:grpSpPr>
          <p:sp>
            <p:nvSpPr>
              <p:cNvPr id="37" name="燕尾形 36"/>
              <p:cNvSpPr/>
              <p:nvPr userDrawn="1"/>
            </p:nvSpPr>
            <p:spPr>
              <a:xfrm>
                <a:off x="4460992"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sp>
            <p:nvSpPr>
              <p:cNvPr id="38" name="燕尾形 36"/>
              <p:cNvSpPr/>
              <p:nvPr userDrawn="1"/>
            </p:nvSpPr>
            <p:spPr>
              <a:xfrm>
                <a:off x="4627569" y="603422"/>
                <a:ext cx="256006" cy="335442"/>
              </a:xfrm>
              <a:prstGeom prst="chevron">
                <a:avLst>
                  <a:gd name="adj" fmla="val 65726"/>
                </a:avLst>
              </a:prstGeom>
              <a:solidFill>
                <a:srgbClr val="0AE6F2">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schemeClr val="tx1"/>
                  </a:solidFill>
                  <a:latin typeface="+mn-ea"/>
                </a:endParaRPr>
              </a:p>
            </p:txBody>
          </p:sp>
        </p:grpSp>
      </p:grpSp>
      <p:sp>
        <p:nvSpPr>
          <p:cNvPr id="15" name="TextBox 8"/>
          <p:cNvSpPr txBox="1"/>
          <p:nvPr userDrawn="1"/>
        </p:nvSpPr>
        <p:spPr>
          <a:xfrm>
            <a:off x="2600102" y="383623"/>
            <a:ext cx="2683606" cy="445770"/>
          </a:xfrm>
          <a:prstGeom prst="rect">
            <a:avLst/>
          </a:prstGeom>
          <a:noFill/>
        </p:spPr>
        <p:txBody>
          <a:bodyPr wrap="square" lIns="0" tIns="0" rIns="0" bIns="0" rtlCol="0" anchor="ctr">
            <a:spAutoFit/>
          </a:bodyPr>
          <a:lstStyle/>
          <a:p>
            <a:r>
              <a:rPr lang="en-US" altLang="zh-CN" sz="1450" b="1" spc="263" dirty="0">
                <a:solidFill>
                  <a:srgbClr val="0AE6F2"/>
                </a:solidFill>
                <a:latin typeface="+mn-ea"/>
                <a:cs typeface="Arial" panose="020B0604020202020204" pitchFamily="34" charset="0"/>
                <a:sym typeface="Arial" panose="020B0604020202020204" pitchFamily="34" charset="0"/>
              </a:rPr>
              <a:t>04-</a:t>
            </a:r>
            <a:r>
              <a:rPr lang="zh-CN" altLang="en-US" sz="1450" b="1" spc="263" dirty="0">
                <a:solidFill>
                  <a:srgbClr val="0AE6F2"/>
                </a:solidFill>
                <a:latin typeface="+mn-ea"/>
                <a:cs typeface="Arial" panose="020B0604020202020204" pitchFamily="34" charset="0"/>
                <a:sym typeface="Arial" panose="020B0604020202020204" pitchFamily="34" charset="0"/>
              </a:rPr>
              <a:t>管道建设智能化创新应用</a:t>
            </a:r>
          </a:p>
        </p:txBody>
      </p:sp>
      <p:grpSp>
        <p:nvGrpSpPr>
          <p:cNvPr id="16" name="组合 15"/>
          <p:cNvGrpSpPr/>
          <p:nvPr userDrawn="1"/>
        </p:nvGrpSpPr>
        <p:grpSpPr>
          <a:xfrm>
            <a:off x="6845113" y="354618"/>
            <a:ext cx="2114212" cy="395995"/>
            <a:chOff x="13139836" y="299780"/>
            <a:chExt cx="4262946" cy="546383"/>
          </a:xfrm>
        </p:grpSpPr>
        <p:sp>
          <p:nvSpPr>
            <p:cNvPr id="17"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8" name="图片 17"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管网基本情况">
    <p:spTree>
      <p:nvGrpSpPr>
        <p:cNvPr id="1" name=""/>
        <p:cNvGrpSpPr/>
        <p:nvPr/>
      </p:nvGrpSpPr>
      <p:grpSpPr>
        <a:xfrm>
          <a:off x="0" y="0"/>
          <a:ext cx="0" cy="0"/>
          <a:chOff x="0" y="0"/>
          <a:chExt cx="0" cy="0"/>
        </a:xfrm>
      </p:grpSpPr>
      <p:grpSp>
        <p:nvGrpSpPr>
          <p:cNvPr id="2" name="组合 5"/>
          <p:cNvGrpSpPr/>
          <p:nvPr userDrawn="1"/>
        </p:nvGrpSpPr>
        <p:grpSpPr>
          <a:xfrm>
            <a:off x="1" y="327145"/>
            <a:ext cx="8879158" cy="557772"/>
            <a:chOff x="259492" y="570671"/>
            <a:chExt cx="17129375" cy="614820"/>
          </a:xfrm>
        </p:grpSpPr>
        <p:sp>
          <p:nvSpPr>
            <p:cNvPr id="9" name="矩形 8"/>
            <p:cNvSpPr/>
            <p:nvPr/>
          </p:nvSpPr>
          <p:spPr>
            <a:xfrm>
              <a:off x="259492" y="579958"/>
              <a:ext cx="964508" cy="577187"/>
            </a:xfrm>
            <a:prstGeom prst="rect">
              <a:avLst/>
            </a:prstGeom>
            <a:solidFill>
              <a:schemeClr val="accent3">
                <a:lumMod val="60000"/>
                <a:lumOff val="40000"/>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latin typeface="+mn-ea"/>
              </a:endParaRPr>
            </a:p>
          </p:txBody>
        </p:sp>
        <p:sp>
          <p:nvSpPr>
            <p:cNvPr id="10" name="矩形 9"/>
            <p:cNvSpPr/>
            <p:nvPr/>
          </p:nvSpPr>
          <p:spPr>
            <a:xfrm>
              <a:off x="582972" y="579958"/>
              <a:ext cx="759513" cy="381471"/>
            </a:xfrm>
            <a:prstGeom prst="rect">
              <a:avLst/>
            </a:prstGeom>
          </p:spPr>
          <p:txBody>
            <a:bodyPr wrap="none">
              <a:spAutoFit/>
            </a:bodyPr>
            <a:lstStyle/>
            <a:p>
              <a:r>
                <a:rPr lang="zh-CN" altLang="en-US" sz="1660" b="1" dirty="0">
                  <a:solidFill>
                    <a:srgbClr val="5CFEFE"/>
                  </a:solidFill>
                  <a:latin typeface="+mn-ea"/>
                </a:rPr>
                <a:t>一</a:t>
              </a:r>
            </a:p>
          </p:txBody>
        </p:sp>
        <p:cxnSp>
          <p:nvCxnSpPr>
            <p:cNvPr id="11" name="直接连接符 10"/>
            <p:cNvCxnSpPr/>
            <p:nvPr/>
          </p:nvCxnSpPr>
          <p:spPr>
            <a:xfrm flipH="1">
              <a:off x="1368867" y="1185491"/>
              <a:ext cx="16020000" cy="0"/>
            </a:xfrm>
            <a:prstGeom prst="line">
              <a:avLst/>
            </a:prstGeom>
            <a:ln w="12700">
              <a:solidFill>
                <a:schemeClr val="accent3">
                  <a:alpha val="8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297977" y="570671"/>
              <a:ext cx="6640838" cy="381471"/>
            </a:xfrm>
            <a:prstGeom prst="rect">
              <a:avLst/>
            </a:prstGeom>
          </p:spPr>
          <p:txBody>
            <a:bodyPr wrap="none">
              <a:spAutoFit/>
            </a:bodyPr>
            <a:lstStyle/>
            <a:p>
              <a:pPr lvl="0" defTabSz="914400">
                <a:defRPr/>
              </a:pPr>
              <a:r>
                <a:rPr lang="zh-CN" altLang="en-US" sz="1660" b="1" dirty="0">
                  <a:solidFill>
                    <a:srgbClr val="5CFEFE"/>
                  </a:solidFill>
                  <a:effectLst>
                    <a:outerShdw blurRad="38100" dist="38100" dir="2700000" algn="tl">
                      <a:srgbClr val="000000">
                        <a:alpha val="43137"/>
                      </a:srgbClr>
                    </a:outerShdw>
                  </a:effectLst>
                  <a:latin typeface="微软雅黑" panose="020B0503020204020204" pitchFamily="34" charset="-122"/>
                </a:rPr>
                <a:t>管网总体概况</a:t>
              </a:r>
              <a:r>
                <a:rPr lang="en-US" altLang="zh-CN" sz="1660" b="1" baseline="0" dirty="0">
                  <a:solidFill>
                    <a:srgbClr val="5CFEFE"/>
                  </a:solidFill>
                  <a:effectLst>
                    <a:outerShdw blurRad="38100" dist="38100" dir="2700000" algn="tl">
                      <a:srgbClr val="000000">
                        <a:alpha val="43137"/>
                      </a:srgbClr>
                    </a:outerShdw>
                  </a:effectLst>
                  <a:latin typeface="微软雅黑" panose="020B0503020204020204" pitchFamily="34" charset="-122"/>
                </a:rPr>
                <a:t>      01-</a:t>
              </a:r>
              <a:r>
                <a:rPr lang="zh-CN" altLang="en-US" sz="1660" b="1" dirty="0">
                  <a:solidFill>
                    <a:srgbClr val="5CFEFE"/>
                  </a:solidFill>
                  <a:effectLst>
                    <a:outerShdw blurRad="38100" dist="38100" dir="2700000" algn="tl">
                      <a:srgbClr val="000000">
                        <a:alpha val="43137"/>
                      </a:srgbClr>
                    </a:outerShdw>
                  </a:effectLst>
                  <a:latin typeface="微软雅黑" panose="020B0503020204020204" pitchFamily="34" charset="-122"/>
                </a:rPr>
                <a:t>管网基本情况</a:t>
              </a:r>
            </a:p>
          </p:txBody>
        </p:sp>
      </p:grpSp>
      <p:grpSp>
        <p:nvGrpSpPr>
          <p:cNvPr id="4" name="组合 15"/>
          <p:cNvGrpSpPr/>
          <p:nvPr userDrawn="1"/>
        </p:nvGrpSpPr>
        <p:grpSpPr>
          <a:xfrm>
            <a:off x="1900957" y="423779"/>
            <a:ext cx="219048" cy="232348"/>
            <a:chOff x="4085920" y="739958"/>
            <a:chExt cx="533214" cy="323164"/>
          </a:xfrm>
          <a:solidFill>
            <a:srgbClr val="0AE6F2">
              <a:alpha val="58039"/>
            </a:srgbClr>
          </a:solidFill>
        </p:grpSpPr>
        <p:sp>
          <p:nvSpPr>
            <p:cNvPr id="17" name="燕尾形 36"/>
            <p:cNvSpPr/>
            <p:nvPr/>
          </p:nvSpPr>
          <p:spPr>
            <a:xfrm>
              <a:off x="4085920" y="739958"/>
              <a:ext cx="323030" cy="323164"/>
            </a:xfrm>
            <a:prstGeom prst="chevron">
              <a:avLst>
                <a:gd name="adj" fmla="val 65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prstClr val="black"/>
                </a:solidFill>
              </a:endParaRPr>
            </a:p>
          </p:txBody>
        </p:sp>
        <p:sp>
          <p:nvSpPr>
            <p:cNvPr id="18" name="燕尾形 36"/>
            <p:cNvSpPr/>
            <p:nvPr/>
          </p:nvSpPr>
          <p:spPr>
            <a:xfrm>
              <a:off x="4296105" y="739958"/>
              <a:ext cx="323029" cy="323164"/>
            </a:xfrm>
            <a:prstGeom prst="chevron">
              <a:avLst>
                <a:gd name="adj" fmla="val 65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4938" tIns="22469" rIns="44938" bIns="22469" rtlCol="0" anchor="ctr"/>
            <a:lstStyle/>
            <a:p>
              <a:pPr algn="ctr"/>
              <a:endParaRPr lang="zh-CN" altLang="en-US" sz="1035">
                <a:solidFill>
                  <a:prstClr val="black"/>
                </a:solidFill>
              </a:endParaRPr>
            </a:p>
          </p:txBody>
        </p:sp>
      </p:grpSp>
      <p:grpSp>
        <p:nvGrpSpPr>
          <p:cNvPr id="13" name="组合 12"/>
          <p:cNvGrpSpPr/>
          <p:nvPr userDrawn="1"/>
        </p:nvGrpSpPr>
        <p:grpSpPr>
          <a:xfrm>
            <a:off x="6845113" y="354618"/>
            <a:ext cx="2114212" cy="395995"/>
            <a:chOff x="13139836" y="299780"/>
            <a:chExt cx="4262946" cy="546383"/>
          </a:xfrm>
        </p:grpSpPr>
        <p:sp>
          <p:nvSpPr>
            <p:cNvPr id="16" name="文本框 6"/>
            <p:cNvSpPr txBox="1"/>
            <p:nvPr userDrawn="1"/>
          </p:nvSpPr>
          <p:spPr>
            <a:xfrm>
              <a:off x="13787908" y="352230"/>
              <a:ext cx="3614874" cy="441483"/>
            </a:xfrm>
            <a:prstGeom prst="rect">
              <a:avLst/>
            </a:prstGeom>
            <a:noFill/>
          </p:spPr>
          <p:txBody>
            <a:bodyPr wrap="none" rtlCol="0">
              <a:prstTxWarp prst="textPlain">
                <a:avLst/>
              </a:prstTxWarp>
              <a:spAutoFit/>
            </a:bodyPr>
            <a:lstStyle/>
            <a:p>
              <a:pPr algn="just"/>
              <a:r>
                <a:rPr lang="zh-CN" altLang="en-US" sz="1760" b="1" spc="800" baseline="0" dirty="0">
                  <a:solidFill>
                    <a:schemeClr val="bg1"/>
                  </a:solidFill>
                  <a:effectLst/>
                  <a:latin typeface="黑体" panose="02010609060101010101" pitchFamily="49" charset="-122"/>
                  <a:ea typeface="黑体" panose="02010609060101010101" pitchFamily="49" charset="-122"/>
                </a:rPr>
                <a:t>国家管网集团西气东输公司</a:t>
              </a:r>
              <a:endParaRPr lang="en-US" altLang="zh-CN" sz="1760" b="1" spc="800" baseline="0" dirty="0">
                <a:solidFill>
                  <a:schemeClr val="bg1"/>
                </a:solidFill>
                <a:effectLst/>
                <a:latin typeface="黑体" panose="02010609060101010101" pitchFamily="49" charset="-122"/>
                <a:ea typeface="黑体" panose="02010609060101010101" pitchFamily="49" charset="-122"/>
              </a:endParaRPr>
            </a:p>
            <a:p>
              <a:pPr algn="just"/>
              <a:r>
                <a:rPr lang="en-US" altLang="zh-CN" sz="1035" b="1" spc="250" dirty="0">
                  <a:solidFill>
                    <a:schemeClr val="bg1"/>
                  </a:solidFill>
                  <a:effectLst/>
                  <a:latin typeface="黑体" panose="02010609060101010101" pitchFamily="49" charset="-122"/>
                  <a:ea typeface="黑体" panose="02010609060101010101" pitchFamily="49" charset="-122"/>
                </a:rPr>
                <a:t>PIPECHINA WEST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EAST</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GAS PIPELINE</a:t>
              </a:r>
              <a:r>
                <a:rPr lang="en-US" altLang="zh-CN" sz="1035" b="1" spc="250" baseline="0" dirty="0">
                  <a:solidFill>
                    <a:schemeClr val="bg1"/>
                  </a:solidFill>
                  <a:effectLst/>
                  <a:latin typeface="黑体" panose="02010609060101010101" pitchFamily="49" charset="-122"/>
                  <a:ea typeface="黑体" panose="02010609060101010101" pitchFamily="49" charset="-122"/>
                </a:rPr>
                <a:t> </a:t>
              </a:r>
              <a:r>
                <a:rPr lang="en-US" altLang="zh-CN" sz="1035" b="1" spc="250" dirty="0">
                  <a:solidFill>
                    <a:schemeClr val="bg1"/>
                  </a:solidFill>
                  <a:effectLst/>
                  <a:latin typeface="黑体" panose="02010609060101010101" pitchFamily="49" charset="-122"/>
                  <a:ea typeface="黑体" panose="02010609060101010101" pitchFamily="49" charset="-122"/>
                </a:rPr>
                <a:t>COMPANY</a:t>
              </a:r>
              <a:endParaRPr lang="zh-CN" altLang="en-US" sz="1035" b="1" spc="250" dirty="0">
                <a:solidFill>
                  <a:schemeClr val="bg1"/>
                </a:solidFill>
                <a:effectLst/>
                <a:latin typeface="黑体" panose="02010609060101010101" pitchFamily="49" charset="-122"/>
                <a:ea typeface="黑体" panose="02010609060101010101" pitchFamily="49" charset="-122"/>
              </a:endParaRPr>
            </a:p>
          </p:txBody>
        </p:sp>
        <p:pic>
          <p:nvPicPr>
            <p:cNvPr id="19" name="图片 18" descr="logo透明底"/>
            <p:cNvPicPr/>
            <p:nvPr userDrawn="1"/>
          </p:nvPicPr>
          <p:blipFill>
            <a:blip r:embed="rId2" cstate="print"/>
            <a:stretch>
              <a:fillRect/>
            </a:stretch>
          </p:blipFill>
          <p:spPr>
            <a:xfrm>
              <a:off x="13139836" y="299780"/>
              <a:ext cx="578656" cy="546383"/>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01335A4-2CB9-4E05-92A9-BE4B4E009ACE}" type="datetimeFigureOut">
              <a:rPr lang="zh-CN" altLang="en-US" smtClean="0"/>
              <a:t>2021-12-22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F9F9495-60EB-4B4A-9746-3195BFA3C871}" type="slidenum">
              <a:rPr lang="zh-CN" altLang="en-US" smtClean="0"/>
              <a:t>‹#›</a:t>
            </a:fld>
            <a:endParaRPr lang="zh-CN" altLang="en-US"/>
          </a:p>
        </p:txBody>
      </p:sp>
      <p:sp>
        <p:nvSpPr>
          <p:cNvPr id="14" name="矩形 13"/>
          <p:cNvSpPr/>
          <p:nvPr userDrawn="1"/>
        </p:nvSpPr>
        <p:spPr>
          <a:xfrm>
            <a:off x="251375" y="936277"/>
            <a:ext cx="8692702" cy="76263"/>
          </a:xfrm>
          <a:prstGeom prst="rect">
            <a:avLst/>
          </a:prstGeom>
          <a:solidFill>
            <a:srgbClr val="C00000"/>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lIns="68550" tIns="34275" rIns="68550" bIns="34275" rtlCol="0" anchor="ctr"/>
          <a:lstStyle/>
          <a:p>
            <a:pPr algn="ctr"/>
            <a:endParaRPr lang="zh-CN" altLang="en-US" sz="1500" dirty="0"/>
          </a:p>
        </p:txBody>
      </p:sp>
      <p:grpSp>
        <p:nvGrpSpPr>
          <p:cNvPr id="2" name="组合 1"/>
          <p:cNvGrpSpPr/>
          <p:nvPr userDrawn="1"/>
        </p:nvGrpSpPr>
        <p:grpSpPr>
          <a:xfrm>
            <a:off x="3230880" y="-107315"/>
            <a:ext cx="5314315" cy="1228725"/>
            <a:chOff x="5088" y="-169"/>
            <a:chExt cx="8369" cy="2304"/>
          </a:xfrm>
        </p:grpSpPr>
        <p:grpSp>
          <p:nvGrpSpPr>
            <p:cNvPr id="17" name="组合 16"/>
            <p:cNvGrpSpPr/>
            <p:nvPr userDrawn="1"/>
          </p:nvGrpSpPr>
          <p:grpSpPr>
            <a:xfrm>
              <a:off x="5157" y="91"/>
              <a:ext cx="8300" cy="1592"/>
              <a:chOff x="6878" y="91"/>
              <a:chExt cx="11069" cy="1592"/>
            </a:xfrm>
          </p:grpSpPr>
          <p:pic>
            <p:nvPicPr>
              <p:cNvPr id="7" name="图片 6"/>
              <p:cNvPicPr>
                <a:picLocks noChangeAspect="1"/>
              </p:cNvPicPr>
              <p:nvPr userDrawn="1"/>
            </p:nvPicPr>
            <p:blipFill rotWithShape="1">
              <a:blip r:embed="rId2" cstate="print"/>
              <a:srcRect t="34267" b="755"/>
              <a:stretch>
                <a:fillRect/>
              </a:stretch>
            </p:blipFill>
            <p:spPr>
              <a:xfrm>
                <a:off x="6878" y="91"/>
                <a:ext cx="7540" cy="1593"/>
              </a:xfrm>
              <a:prstGeom prst="rect">
                <a:avLst/>
              </a:prstGeom>
              <a:effectLst/>
            </p:spPr>
          </p:pic>
          <p:pic>
            <p:nvPicPr>
              <p:cNvPr id="9" name="图片 8" descr="封面-5"/>
              <p:cNvPicPr/>
              <p:nvPr userDrawn="1"/>
            </p:nvPicPr>
            <p:blipFill>
              <a:blip r:embed="rId3" cstate="print"/>
              <a:srcRect b="6764"/>
              <a:stretch>
                <a:fillRect/>
              </a:stretch>
            </p:blipFill>
            <p:spPr>
              <a:xfrm>
                <a:off x="14239" y="91"/>
                <a:ext cx="3709" cy="1591"/>
              </a:xfrm>
              <a:prstGeom prst="rect">
                <a:avLst/>
              </a:prstGeom>
            </p:spPr>
          </p:pic>
        </p:grpSp>
        <p:sp>
          <p:nvSpPr>
            <p:cNvPr id="13" name="直角三角形 12"/>
            <p:cNvSpPr/>
            <p:nvPr userDrawn="1"/>
          </p:nvSpPr>
          <p:spPr>
            <a:xfrm rot="5400000">
              <a:off x="4269" y="802"/>
              <a:ext cx="2152" cy="515"/>
            </a:xfrm>
            <a:prstGeom prst="rtTriangle">
              <a:avLst/>
            </a:prstGeom>
            <a:solidFill>
              <a:schemeClr val="bg1"/>
            </a:solidFill>
            <a:ln w="38100">
              <a:noFill/>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pic>
          <p:nvPicPr>
            <p:cNvPr id="16" name="图片 15" descr="微信图片_20210828105616"/>
            <p:cNvPicPr>
              <a:picLocks noChangeAspect="1"/>
            </p:cNvPicPr>
            <p:nvPr userDrawn="1"/>
          </p:nvPicPr>
          <p:blipFill>
            <a:blip r:embed="rId4"/>
            <a:stretch>
              <a:fillRect/>
            </a:stretch>
          </p:blipFill>
          <p:spPr>
            <a:xfrm>
              <a:off x="7946" y="92"/>
              <a:ext cx="2653" cy="1590"/>
            </a:xfrm>
            <a:prstGeom prst="rect">
              <a:avLst/>
            </a:prstGeom>
          </p:spPr>
        </p:pic>
        <p:sp>
          <p:nvSpPr>
            <p:cNvPr id="12" name="流程图: 数据 11"/>
            <p:cNvSpPr/>
            <p:nvPr userDrawn="1"/>
          </p:nvSpPr>
          <p:spPr>
            <a:xfrm>
              <a:off x="7467" y="-44"/>
              <a:ext cx="921" cy="1982"/>
            </a:xfrm>
            <a:prstGeom prst="flowChartInputOutput">
              <a:avLst/>
            </a:prstGeom>
            <a:solidFill>
              <a:schemeClr val="bg1"/>
            </a:solidFill>
            <a:ln w="38100">
              <a:noFill/>
            </a:ln>
            <a:effectLst>
              <a:softEdge rad="1270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solidFill>
                  <a:schemeClr val="bg1"/>
                </a:solidFill>
              </a:endParaRPr>
            </a:p>
          </p:txBody>
        </p:sp>
        <p:sp>
          <p:nvSpPr>
            <p:cNvPr id="11" name="流程图: 数据 10"/>
            <p:cNvSpPr/>
            <p:nvPr userDrawn="1"/>
          </p:nvSpPr>
          <p:spPr>
            <a:xfrm>
              <a:off x="10128" y="-169"/>
              <a:ext cx="924" cy="2112"/>
            </a:xfrm>
            <a:prstGeom prst="flowChartInputOutput">
              <a:avLst/>
            </a:prstGeom>
            <a:solidFill>
              <a:schemeClr val="bg1"/>
            </a:solidFill>
            <a:ln w="38100">
              <a:noFill/>
            </a:ln>
            <a:effectLst>
              <a:softEdge rad="1270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solidFill>
                  <a:schemeClr val="bg1"/>
                </a:solidFill>
              </a:endParaRPr>
            </a:p>
          </p:txBody>
        </p:sp>
      </p:grpSp>
      <p:sp>
        <p:nvSpPr>
          <p:cNvPr id="10" name="直角三角形 9"/>
          <p:cNvSpPr/>
          <p:nvPr userDrawn="1"/>
        </p:nvSpPr>
        <p:spPr>
          <a:xfrm rot="16200000">
            <a:off x="7538085" y="-70485"/>
            <a:ext cx="1769745" cy="411480"/>
          </a:xfrm>
          <a:prstGeom prst="rtTriangle">
            <a:avLst/>
          </a:prstGeom>
          <a:solidFill>
            <a:schemeClr val="bg1"/>
          </a:solidFill>
          <a:ln w="38100">
            <a:noFill/>
          </a:ln>
          <a:effectLst>
            <a:softEdge rad="635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1335A4-2CB9-4E05-92A9-BE4B4E009ACE}" type="datetimeFigureOut">
              <a:rPr lang="zh-CN" altLang="en-US" smtClean="0"/>
              <a:t>2021-12-22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F9F9495-60EB-4B4A-9746-3195BFA3C871}"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2021-12-22</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490400"/>
            <a:ext cx="82269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3848400"/>
            <a:ext cx="5826600" cy="766800"/>
          </a:xfrm>
        </p:spPr>
        <p:txBody>
          <a:bodyPr lIns="90000" tIns="46800" rIns="90000" bIns="46800" anchor="b" anchorCtr="0">
            <a:normAutofit/>
          </a:bodyPr>
          <a:lstStyle>
            <a:lvl1pPr>
              <a:defRPr sz="33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4615200"/>
            <a:ext cx="5826600" cy="867600"/>
          </a:xfrm>
        </p:spPr>
        <p:txBody>
          <a:bodyPr lIns="90000" tIns="46800" rIns="90000" bIns="46800">
            <a:normAutofit/>
          </a:bodyPr>
          <a:lstStyle>
            <a:lvl1pPr marL="0" indent="0">
              <a:buNone/>
              <a:defRPr sz="1350">
                <a:solidFill>
                  <a:schemeClr val="tx1">
                    <a:lumMod val="65000"/>
                    <a:lumOff val="35000"/>
                  </a:schemeClr>
                </a:soli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501200"/>
            <a:ext cx="38826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501200"/>
            <a:ext cx="38826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2021-12-22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429200"/>
            <a:ext cx="4006800" cy="381600"/>
          </a:xfrm>
        </p:spPr>
        <p:txBody>
          <a:bodyPr lIns="101600" tIns="38100" rIns="76200" bIns="3810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854000"/>
            <a:ext cx="40068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421729"/>
            <a:ext cx="4006800" cy="381600"/>
          </a:xfrm>
        </p:spPr>
        <p:txBody>
          <a:bodyPr vert="horz" lIns="101600" tIns="38100" rIns="76200" bIns="38100" rtlCol="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854000"/>
            <a:ext cx="40068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2021-12-22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18" Type="http://schemas.openxmlformats.org/officeDocument/2006/relationships/tags" Target="../tags/tag5.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ags" Target="../tags/tag4.xml"/><Relationship Id="rId2" Type="http://schemas.openxmlformats.org/officeDocument/2006/relationships/slideLayout" Target="../slideLayouts/slideLayout6.xml"/><Relationship Id="rId16" Type="http://schemas.openxmlformats.org/officeDocument/2006/relationships/tags" Target="../tags/tag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ags" Target="../tags/tag2.xml"/><Relationship Id="rId10" Type="http://schemas.openxmlformats.org/officeDocument/2006/relationships/slideLayout" Target="../slideLayouts/slideLayout14.xml"/><Relationship Id="rId19" Type="http://schemas.openxmlformats.org/officeDocument/2006/relationships/tags" Target="../tags/tag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NUL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1" y="6356654"/>
            <a:ext cx="2133600" cy="365140"/>
          </a:xfrm>
          <a:prstGeom prst="rect">
            <a:avLst/>
          </a:prstGeom>
        </p:spPr>
        <p:txBody>
          <a:bodyPr vert="horz" lIns="108837" tIns="54419" rIns="108837" bIns="54419" rtlCol="0" anchor="ctr"/>
          <a:lstStyle>
            <a:lvl1pPr algn="l">
              <a:defRPr sz="1400">
                <a:solidFill>
                  <a:schemeClr val="tx1">
                    <a:tint val="75000"/>
                  </a:schemeClr>
                </a:solidFill>
              </a:defRPr>
            </a:lvl1pPr>
          </a:lstStyle>
          <a:p>
            <a:fld id="{101335A4-2CB9-4E05-92A9-BE4B4E009ACE}" type="datetimeFigureOut">
              <a:rPr lang="zh-CN" altLang="en-US" smtClean="0"/>
              <a:t>2021-12-22</a:t>
            </a:fld>
            <a:endParaRPr lang="zh-CN" altLang="en-US"/>
          </a:p>
        </p:txBody>
      </p:sp>
      <p:sp>
        <p:nvSpPr>
          <p:cNvPr id="5" name="页脚占位符 4"/>
          <p:cNvSpPr>
            <a:spLocks noGrp="1"/>
          </p:cNvSpPr>
          <p:nvPr>
            <p:ph type="ftr" sz="quarter" idx="3"/>
          </p:nvPr>
        </p:nvSpPr>
        <p:spPr>
          <a:xfrm>
            <a:off x="3124200" y="6356654"/>
            <a:ext cx="2895600" cy="365140"/>
          </a:xfrm>
          <a:prstGeom prst="rect">
            <a:avLst/>
          </a:prstGeom>
        </p:spPr>
        <p:txBody>
          <a:bodyPr vert="horz" lIns="108837" tIns="54419" rIns="108837" bIns="54419"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654"/>
            <a:ext cx="2133600" cy="365140"/>
          </a:xfrm>
          <a:prstGeom prst="rect">
            <a:avLst/>
          </a:prstGeom>
        </p:spPr>
        <p:txBody>
          <a:bodyPr vert="horz" lIns="108837" tIns="54419" rIns="108837" bIns="54419" rtlCol="0" anchor="ctr"/>
          <a:lstStyle>
            <a:lvl1pPr algn="r">
              <a:defRPr sz="1400">
                <a:solidFill>
                  <a:schemeClr val="tx1">
                    <a:tint val="75000"/>
                  </a:schemeClr>
                </a:solidFill>
              </a:defRPr>
            </a:lvl1pPr>
          </a:lstStyle>
          <a:p>
            <a:fld id="{CF9F9495-60EB-4B4A-9746-3195BFA3C871}" type="slidenum">
              <a:rPr lang="zh-CN" altLang="en-US" smtClean="0"/>
              <a:t>‹#›</a:t>
            </a:fld>
            <a:endParaRPr lang="zh-CN" altLang="en-US"/>
          </a:p>
        </p:txBody>
      </p:sp>
      <p:grpSp>
        <p:nvGrpSpPr>
          <p:cNvPr id="12" name="组合 11"/>
          <p:cNvGrpSpPr/>
          <p:nvPr userDrawn="1"/>
        </p:nvGrpSpPr>
        <p:grpSpPr>
          <a:xfrm>
            <a:off x="292735" y="201930"/>
            <a:ext cx="3233420" cy="660400"/>
            <a:chOff x="292687" y="201551"/>
            <a:chExt cx="3607035" cy="745494"/>
          </a:xfrm>
        </p:grpSpPr>
        <p:pic>
          <p:nvPicPr>
            <p:cNvPr id="7" name="Picture 2" descr="C:\Users\人事科\Desktop\微信图片_20201006205538.jpg"/>
            <p:cNvPicPr>
              <a:picLocks noChangeAspect="1" noChangeArrowheads="1"/>
            </p:cNvPicPr>
            <p:nvPr userDrawn="1"/>
          </p:nvPicPr>
          <p:blipFill>
            <a:blip r:embed="rId6"/>
            <a:srcRect/>
            <a:stretch>
              <a:fillRect/>
            </a:stretch>
          </p:blipFill>
          <p:spPr bwMode="auto">
            <a:xfrm>
              <a:off x="292687" y="201551"/>
              <a:ext cx="792088" cy="745494"/>
            </a:xfrm>
            <a:prstGeom prst="rect">
              <a:avLst/>
            </a:prstGeom>
            <a:noFill/>
          </p:spPr>
        </p:pic>
        <p:sp>
          <p:nvSpPr>
            <p:cNvPr id="9" name="TextBox 8"/>
            <p:cNvSpPr txBox="1"/>
            <p:nvPr userDrawn="1"/>
          </p:nvSpPr>
          <p:spPr>
            <a:xfrm>
              <a:off x="1084724" y="347761"/>
              <a:ext cx="2814998" cy="417907"/>
            </a:xfrm>
            <a:prstGeom prst="rect">
              <a:avLst/>
            </a:prstGeom>
            <a:noFill/>
          </p:spPr>
          <p:txBody>
            <a:bodyPr vert="horz" wrap="square" lIns="81620" tIns="40810" rIns="81620" bIns="40810" rtlCol="0">
              <a:spAutoFit/>
            </a:bodyPr>
            <a:lstStyle/>
            <a:p>
              <a:r>
                <a:rPr lang="zh-CN" altLang="en-US" sz="1125" b="1" dirty="0">
                  <a:latin typeface="微软雅黑" panose="020B0503020204020204" pitchFamily="34" charset="-122"/>
                  <a:ea typeface="微软雅黑" panose="020B0503020204020204" pitchFamily="34" charset="-122"/>
                </a:rPr>
                <a:t>国家管网集团西气东输公司</a:t>
              </a:r>
              <a:endParaRPr lang="en-US" altLang="zh-CN" sz="1125" b="1" dirty="0">
                <a:latin typeface="微软雅黑" panose="020B0503020204020204" pitchFamily="34" charset="-122"/>
                <a:ea typeface="微软雅黑" panose="020B0503020204020204" pitchFamily="34" charset="-122"/>
              </a:endParaRPr>
            </a:p>
            <a:p>
              <a:r>
                <a:rPr lang="en-US" altLang="zh-CN" sz="750" b="1" dirty="0">
                  <a:latin typeface="Times New Roman" panose="02020603050405020304" pitchFamily="18" charset="0"/>
                  <a:ea typeface="微软雅黑" panose="020B0503020204020204" pitchFamily="34" charset="-122"/>
                  <a:cs typeface="Times New Roman" panose="02020603050405020304" pitchFamily="18" charset="0"/>
                </a:rPr>
                <a:t>PipeChina</a:t>
              </a:r>
              <a:r>
                <a:rPr lang="en-US" altLang="zh-CN" sz="750" b="1" baseline="0" dirty="0">
                  <a:latin typeface="Times New Roman" panose="02020603050405020304" pitchFamily="18" charset="0"/>
                  <a:ea typeface="微软雅黑" panose="020B0503020204020204" pitchFamily="34" charset="-122"/>
                  <a:cs typeface="Times New Roman" panose="02020603050405020304" pitchFamily="18" charset="0"/>
                </a:rPr>
                <a:t> West East Gas Pipeline Company</a:t>
              </a:r>
              <a:endParaRPr lang="zh-CN" altLang="en-US" sz="75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txStyles>
    <p:titleStyle>
      <a:lvl1pPr algn="ctr" defTabSz="1088390" rtl="0" eaLnBrk="1" latinLnBrk="0" hangingPunct="1">
        <a:spcBef>
          <a:spcPct val="0"/>
        </a:spcBef>
        <a:buNone/>
        <a:defRPr sz="54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60170" indent="-271780" algn="l" defTabSz="108839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903730"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447925"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992120"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536315"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4080510"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624705" indent="-271780" algn="l" defTabSz="108839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88390" rtl="0" eaLnBrk="1" latinLnBrk="0" hangingPunct="1">
        <a:defRPr sz="2000" kern="1200">
          <a:solidFill>
            <a:schemeClr val="tx1"/>
          </a:solidFill>
          <a:latin typeface="+mn-lt"/>
          <a:ea typeface="+mn-ea"/>
          <a:cs typeface="+mn-cs"/>
        </a:defRPr>
      </a:lvl1pPr>
      <a:lvl2pPr marL="544195" algn="l" defTabSz="1088390" rtl="0" eaLnBrk="1" latinLnBrk="0" hangingPunct="1">
        <a:defRPr sz="2000" kern="1200">
          <a:solidFill>
            <a:schemeClr val="tx1"/>
          </a:solidFill>
          <a:latin typeface="+mn-lt"/>
          <a:ea typeface="+mn-ea"/>
          <a:cs typeface="+mn-cs"/>
        </a:defRPr>
      </a:lvl2pPr>
      <a:lvl3pPr marL="1088390" algn="l" defTabSz="1088390" rtl="0" eaLnBrk="1" latinLnBrk="0" hangingPunct="1">
        <a:defRPr sz="2000" kern="1200">
          <a:solidFill>
            <a:schemeClr val="tx1"/>
          </a:solidFill>
          <a:latin typeface="+mn-lt"/>
          <a:ea typeface="+mn-ea"/>
          <a:cs typeface="+mn-cs"/>
        </a:defRPr>
      </a:lvl3pPr>
      <a:lvl4pPr marL="1632585" algn="l" defTabSz="1088390" rtl="0" eaLnBrk="1" latinLnBrk="0" hangingPunct="1">
        <a:defRPr sz="2000" kern="1200">
          <a:solidFill>
            <a:schemeClr val="tx1"/>
          </a:solidFill>
          <a:latin typeface="+mn-lt"/>
          <a:ea typeface="+mn-ea"/>
          <a:cs typeface="+mn-cs"/>
        </a:defRPr>
      </a:lvl4pPr>
      <a:lvl5pPr marL="2176145" algn="l" defTabSz="1088390" rtl="0" eaLnBrk="1" latinLnBrk="0" hangingPunct="1">
        <a:defRPr sz="2000" kern="1200">
          <a:solidFill>
            <a:schemeClr val="tx1"/>
          </a:solidFill>
          <a:latin typeface="+mn-lt"/>
          <a:ea typeface="+mn-ea"/>
          <a:cs typeface="+mn-cs"/>
        </a:defRPr>
      </a:lvl5pPr>
      <a:lvl6pPr marL="2720340" algn="l" defTabSz="1088390" rtl="0" eaLnBrk="1" latinLnBrk="0" hangingPunct="1">
        <a:defRPr sz="2000" kern="1200">
          <a:solidFill>
            <a:schemeClr val="tx1"/>
          </a:solidFill>
          <a:latin typeface="+mn-lt"/>
          <a:ea typeface="+mn-ea"/>
          <a:cs typeface="+mn-cs"/>
        </a:defRPr>
      </a:lvl6pPr>
      <a:lvl7pPr marL="3264535" algn="l" defTabSz="1088390" rtl="0" eaLnBrk="1" latinLnBrk="0" hangingPunct="1">
        <a:defRPr sz="2000" kern="1200">
          <a:solidFill>
            <a:schemeClr val="tx1"/>
          </a:solidFill>
          <a:latin typeface="+mn-lt"/>
          <a:ea typeface="+mn-ea"/>
          <a:cs typeface="+mn-cs"/>
        </a:defRPr>
      </a:lvl7pPr>
      <a:lvl8pPr marL="3808730" algn="l" defTabSz="1088390" rtl="0" eaLnBrk="1" latinLnBrk="0" hangingPunct="1">
        <a:defRPr sz="2000" kern="1200">
          <a:solidFill>
            <a:schemeClr val="tx1"/>
          </a:solidFill>
          <a:latin typeface="+mn-lt"/>
          <a:ea typeface="+mn-ea"/>
          <a:cs typeface="+mn-cs"/>
        </a:defRPr>
      </a:lvl8pPr>
      <a:lvl9pPr marL="4352925" algn="l" defTabSz="108839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6314400"/>
            <a:ext cx="2025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2021-12-22</a:t>
            </a:fld>
            <a:endParaRPr lang="zh-CN" altLang="en-US"/>
          </a:p>
        </p:txBody>
      </p:sp>
      <p:sp>
        <p:nvSpPr>
          <p:cNvPr id="5" name="页脚占位符 4"/>
          <p:cNvSpPr>
            <a:spLocks noGrp="1"/>
          </p:cNvSpPr>
          <p:nvPr>
            <p:ph type="ftr" sz="quarter" idx="3"/>
            <p:custDataLst>
              <p:tags r:id="rId18"/>
            </p:custDataLst>
          </p:nvPr>
        </p:nvSpPr>
        <p:spPr>
          <a:xfrm>
            <a:off x="3087000" y="6314400"/>
            <a:ext cx="297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6314400"/>
            <a:ext cx="2025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2" name="组合 11"/>
          <p:cNvGrpSpPr/>
          <p:nvPr userDrawn="1"/>
        </p:nvGrpSpPr>
        <p:grpSpPr>
          <a:xfrm>
            <a:off x="0" y="2"/>
            <a:ext cx="9144000" cy="6858220"/>
            <a:chOff x="0" y="0"/>
            <a:chExt cx="17640300" cy="7559675"/>
          </a:xfrm>
        </p:grpSpPr>
        <p:pic>
          <p:nvPicPr>
            <p:cNvPr id="11" name="图片 10" descr="蓝色的星球&#10;&#10;描述已自动生成"/>
            <p:cNvPicPr>
              <a:picLocks noChangeAspect="1"/>
            </p:cNvPicPr>
            <p:nvPr userDrawn="1"/>
          </p:nvPicPr>
          <p:blipFill rotWithShape="1">
            <a:blip r:embed="rId14" cstate="print">
              <a:extLst>
                <a:ext uri="{28A0092B-C50C-407E-A947-70E740481C1C}">
                  <a14:useLocalDpi xmlns:a14="http://schemas.microsoft.com/office/drawing/2010/main" val="0"/>
                </a:ext>
              </a:extLst>
            </a:blip>
            <a:srcRect t="-1" b="22084"/>
            <a:stretch>
              <a:fillRect/>
            </a:stretch>
          </p:blipFill>
          <p:spPr>
            <a:xfrm>
              <a:off x="0" y="1"/>
              <a:ext cx="17640300" cy="7559674"/>
            </a:xfrm>
            <a:prstGeom prst="rect">
              <a:avLst/>
            </a:prstGeom>
          </p:spPr>
        </p:pic>
        <p:sp>
          <p:nvSpPr>
            <p:cNvPr id="9" name="矩形 8"/>
            <p:cNvSpPr/>
            <p:nvPr/>
          </p:nvSpPr>
          <p:spPr>
            <a:xfrm>
              <a:off x="0" y="0"/>
              <a:ext cx="17640300" cy="7559675"/>
            </a:xfrm>
            <a:prstGeom prst="rect">
              <a:avLst/>
            </a:prstGeom>
            <a:gradFill>
              <a:gsLst>
                <a:gs pos="0">
                  <a:srgbClr val="182142">
                    <a:alpha val="47000"/>
                  </a:srgbClr>
                </a:gs>
                <a:gs pos="100000">
                  <a:srgbClr val="3C8DA6">
                    <a:alpha val="3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35">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97865" rtl="0" eaLnBrk="1" latinLnBrk="0" hangingPunct="1">
        <a:lnSpc>
          <a:spcPct val="90000"/>
        </a:lnSpc>
        <a:spcBef>
          <a:spcPct val="0"/>
        </a:spcBef>
        <a:buNone/>
        <a:defRPr sz="3360" kern="1200">
          <a:solidFill>
            <a:schemeClr val="tx1"/>
          </a:solidFill>
          <a:latin typeface="+mj-lt"/>
          <a:ea typeface="+mj-ea"/>
          <a:cs typeface="+mj-cs"/>
        </a:defRPr>
      </a:lvl1pPr>
    </p:titleStyle>
    <p:bodyStyle>
      <a:lvl1pPr marL="174625" indent="-174625" algn="l" defTabSz="697865" rtl="0" eaLnBrk="1" latinLnBrk="0" hangingPunct="1">
        <a:lnSpc>
          <a:spcPct val="90000"/>
        </a:lnSpc>
        <a:spcBef>
          <a:spcPts val="760"/>
        </a:spcBef>
        <a:buFont typeface="Arial" panose="020B0604020202020204" pitchFamily="34" charset="0"/>
        <a:buChar char="•"/>
        <a:defRPr sz="2135" kern="1200">
          <a:solidFill>
            <a:schemeClr val="tx1"/>
          </a:solidFill>
          <a:latin typeface="+mn-lt"/>
          <a:ea typeface="+mn-ea"/>
          <a:cs typeface="+mn-cs"/>
        </a:defRPr>
      </a:lvl1pPr>
      <a:lvl2pPr marL="523240" indent="-174625" algn="l" defTabSz="697865" rtl="0" eaLnBrk="1" latinLnBrk="0" hangingPunct="1">
        <a:lnSpc>
          <a:spcPct val="90000"/>
        </a:lnSpc>
        <a:spcBef>
          <a:spcPts val="380"/>
        </a:spcBef>
        <a:buFont typeface="Arial" panose="020B0604020202020204" pitchFamily="34" charset="0"/>
        <a:buChar char="•"/>
        <a:defRPr sz="1830" kern="1200">
          <a:solidFill>
            <a:schemeClr val="tx1"/>
          </a:solidFill>
          <a:latin typeface="+mn-lt"/>
          <a:ea typeface="+mn-ea"/>
          <a:cs typeface="+mn-cs"/>
        </a:defRPr>
      </a:lvl2pPr>
      <a:lvl3pPr marL="872490" indent="-174625" algn="l" defTabSz="697865" rtl="0" eaLnBrk="1" latinLnBrk="0" hangingPunct="1">
        <a:lnSpc>
          <a:spcPct val="90000"/>
        </a:lnSpc>
        <a:spcBef>
          <a:spcPts val="380"/>
        </a:spcBef>
        <a:buFont typeface="Arial" panose="020B0604020202020204" pitchFamily="34" charset="0"/>
        <a:buChar char="•"/>
        <a:defRPr sz="1525" kern="1200">
          <a:solidFill>
            <a:schemeClr val="tx1"/>
          </a:solidFill>
          <a:latin typeface="+mn-lt"/>
          <a:ea typeface="+mn-ea"/>
          <a:cs typeface="+mn-cs"/>
        </a:defRPr>
      </a:lvl3pPr>
      <a:lvl4pPr marL="1221740"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4pPr>
      <a:lvl5pPr marL="157035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5pPr>
      <a:lvl6pPr marL="191960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6pPr>
      <a:lvl7pPr marL="226885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7pPr>
      <a:lvl8pPr marL="261810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8pPr>
      <a:lvl9pPr marL="2967355" indent="-174625" algn="l" defTabSz="697865" rtl="0" eaLnBrk="1" latinLnBrk="0" hangingPunct="1">
        <a:lnSpc>
          <a:spcPct val="90000"/>
        </a:lnSpc>
        <a:spcBef>
          <a:spcPts val="380"/>
        </a:spcBef>
        <a:buFont typeface="Arial" panose="020B0604020202020204" pitchFamily="34" charset="0"/>
        <a:buChar char="•"/>
        <a:defRPr sz="1375" kern="1200">
          <a:solidFill>
            <a:schemeClr val="tx1"/>
          </a:solidFill>
          <a:latin typeface="+mn-lt"/>
          <a:ea typeface="+mn-ea"/>
          <a:cs typeface="+mn-cs"/>
        </a:defRPr>
      </a:lvl9pPr>
    </p:bodyStyle>
    <p:otherStyle>
      <a:defPPr>
        <a:defRPr lang="en-US"/>
      </a:defPPr>
      <a:lvl1pPr marL="0" algn="l" defTabSz="697865" rtl="0" eaLnBrk="1" latinLnBrk="0" hangingPunct="1">
        <a:defRPr sz="1375" kern="1200">
          <a:solidFill>
            <a:schemeClr val="tx1"/>
          </a:solidFill>
          <a:latin typeface="+mn-lt"/>
          <a:ea typeface="+mn-ea"/>
          <a:cs typeface="+mn-cs"/>
        </a:defRPr>
      </a:lvl1pPr>
      <a:lvl2pPr marL="349250" algn="l" defTabSz="697865" rtl="0" eaLnBrk="1" latinLnBrk="0" hangingPunct="1">
        <a:defRPr sz="1375" kern="1200">
          <a:solidFill>
            <a:schemeClr val="tx1"/>
          </a:solidFill>
          <a:latin typeface="+mn-lt"/>
          <a:ea typeface="+mn-ea"/>
          <a:cs typeface="+mn-cs"/>
        </a:defRPr>
      </a:lvl2pPr>
      <a:lvl3pPr marL="697865" algn="l" defTabSz="697865" rtl="0" eaLnBrk="1" latinLnBrk="0" hangingPunct="1">
        <a:defRPr sz="1375" kern="1200">
          <a:solidFill>
            <a:schemeClr val="tx1"/>
          </a:solidFill>
          <a:latin typeface="+mn-lt"/>
          <a:ea typeface="+mn-ea"/>
          <a:cs typeface="+mn-cs"/>
        </a:defRPr>
      </a:lvl3pPr>
      <a:lvl4pPr marL="1047115" algn="l" defTabSz="697865" rtl="0" eaLnBrk="1" latinLnBrk="0" hangingPunct="1">
        <a:defRPr sz="1375" kern="1200">
          <a:solidFill>
            <a:schemeClr val="tx1"/>
          </a:solidFill>
          <a:latin typeface="+mn-lt"/>
          <a:ea typeface="+mn-ea"/>
          <a:cs typeface="+mn-cs"/>
        </a:defRPr>
      </a:lvl4pPr>
      <a:lvl5pPr marL="1396365" algn="l" defTabSz="697865" rtl="0" eaLnBrk="1" latinLnBrk="0" hangingPunct="1">
        <a:defRPr sz="1375" kern="1200">
          <a:solidFill>
            <a:schemeClr val="tx1"/>
          </a:solidFill>
          <a:latin typeface="+mn-lt"/>
          <a:ea typeface="+mn-ea"/>
          <a:cs typeface="+mn-cs"/>
        </a:defRPr>
      </a:lvl5pPr>
      <a:lvl6pPr marL="1744980" algn="l" defTabSz="697865" rtl="0" eaLnBrk="1" latinLnBrk="0" hangingPunct="1">
        <a:defRPr sz="1375" kern="1200">
          <a:solidFill>
            <a:schemeClr val="tx1"/>
          </a:solidFill>
          <a:latin typeface="+mn-lt"/>
          <a:ea typeface="+mn-ea"/>
          <a:cs typeface="+mn-cs"/>
        </a:defRPr>
      </a:lvl6pPr>
      <a:lvl7pPr marL="2094230" algn="l" defTabSz="697865" rtl="0" eaLnBrk="1" latinLnBrk="0" hangingPunct="1">
        <a:defRPr sz="1375" kern="1200">
          <a:solidFill>
            <a:schemeClr val="tx1"/>
          </a:solidFill>
          <a:latin typeface="+mn-lt"/>
          <a:ea typeface="+mn-ea"/>
          <a:cs typeface="+mn-cs"/>
        </a:defRPr>
      </a:lvl7pPr>
      <a:lvl8pPr marL="2443480" algn="l" defTabSz="697865" rtl="0" eaLnBrk="1" latinLnBrk="0" hangingPunct="1">
        <a:defRPr sz="1375" kern="1200">
          <a:solidFill>
            <a:schemeClr val="tx1"/>
          </a:solidFill>
          <a:latin typeface="+mn-lt"/>
          <a:ea typeface="+mn-ea"/>
          <a:cs typeface="+mn-cs"/>
        </a:defRPr>
      </a:lvl8pPr>
      <a:lvl9pPr marL="2792730" algn="l" defTabSz="697865" rtl="0" eaLnBrk="1" latinLnBrk="0" hangingPunct="1">
        <a:defRPr sz="13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xml"/><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12.xml"/><Relationship Id="rId9" Type="http://schemas.openxmlformats.org/officeDocument/2006/relationships/image" Target="../media/image36.jpe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media" Target="../media/media2.mp4"/><Relationship Id="rId7"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4.xml"/><Relationship Id="rId7"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jpe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Text Box 6"/>
          <p:cNvSpPr txBox="1"/>
          <p:nvPr/>
        </p:nvSpPr>
        <p:spPr>
          <a:xfrm>
            <a:off x="-19685" y="3860800"/>
            <a:ext cx="9163685" cy="1060450"/>
          </a:xfrm>
          <a:prstGeom prst="rect">
            <a:avLst/>
          </a:prstGeom>
          <a:noFill/>
          <a:ln w="9525">
            <a:noFill/>
          </a:ln>
        </p:spPr>
        <p:txBody>
          <a:bodyPr wrap="square">
            <a:spAutoFit/>
          </a:bodyPr>
          <a:lstStyle/>
          <a:p>
            <a:pPr algn="ctr">
              <a:lnSpc>
                <a:spcPct val="150000"/>
              </a:lnSpc>
            </a:pPr>
            <a:r>
              <a:rPr lang="zh-CN" altLang="en-US" sz="2100" b="1" dirty="0">
                <a:solidFill>
                  <a:schemeClr val="tx1"/>
                </a:solidFill>
                <a:latin typeface="微软雅黑" panose="020B0503020204020204" pitchFamily="34" charset="-122"/>
                <a:ea typeface="微软雅黑" panose="020B0503020204020204" pitchFamily="34" charset="-122"/>
              </a:rPr>
              <a:t>国家管网集团西气东输公司</a:t>
            </a:r>
          </a:p>
          <a:p>
            <a:pPr algn="ctr">
              <a:lnSpc>
                <a:spcPct val="150000"/>
              </a:lnSpc>
            </a:pPr>
            <a:r>
              <a:rPr lang="zh-CN" altLang="en-US" sz="2100" b="1" dirty="0">
                <a:solidFill>
                  <a:schemeClr val="tx1"/>
                </a:solidFill>
                <a:latin typeface="微软雅黑" panose="020B0503020204020204" pitchFamily="34" charset="-122"/>
                <a:ea typeface="微软雅黑" panose="020B0503020204020204" pitchFamily="34" charset="-122"/>
                <a:sym typeface="+mn-ea"/>
              </a:rPr>
              <a:t>汇报人：严密</a:t>
            </a:r>
          </a:p>
        </p:txBody>
      </p:sp>
      <p:sp>
        <p:nvSpPr>
          <p:cNvPr id="7171" name="Rectangle 3"/>
          <p:cNvSpPr>
            <a:spLocks noGrp="1"/>
          </p:cNvSpPr>
          <p:nvPr/>
        </p:nvSpPr>
        <p:spPr>
          <a:xfrm>
            <a:off x="0" y="1844675"/>
            <a:ext cx="9140825" cy="1488440"/>
          </a:xfrm>
          <a:prstGeom prst="rect">
            <a:avLst/>
          </a:prstGeom>
          <a:noFill/>
          <a:ln w="9525">
            <a:noFill/>
          </a:ln>
        </p:spPr>
        <p:txBody>
          <a:bodyPr anchor="ctr"/>
          <a:lstStyle>
            <a:lvl1pPr lvl="0">
              <a:buClrTx/>
              <a:buSzTx/>
              <a:buFontTx/>
              <a:defRPr/>
            </a:lvl1pPr>
          </a:lstStyle>
          <a:p>
            <a:pPr lvl="0" algn="ctr">
              <a:lnSpc>
                <a:spcPct val="150000"/>
              </a:lnSpc>
            </a:pPr>
            <a:r>
              <a:rPr lang="en-US" altLang="zh-CN" sz="3300" b="1" dirty="0">
                <a:solidFill>
                  <a:srgbClr val="0000FF"/>
                </a:solidFill>
                <a:latin typeface="微软雅黑" panose="020B0503020204020204" pitchFamily="34" charset="-122"/>
                <a:ea typeface="微软雅黑" panose="020B0503020204020204" pitchFamily="34" charset="-122"/>
              </a:rPr>
              <a:t> </a:t>
            </a:r>
            <a:r>
              <a:rPr lang="zh-CN" altLang="en-US" sz="3600" b="1" spc="600" dirty="0">
                <a:solidFill>
                  <a:srgbClr val="FF0000"/>
                </a:solidFill>
                <a:effectLst/>
                <a:latin typeface="微软雅黑" panose="020B0503020204020204" pitchFamily="34" charset="-122"/>
                <a:ea typeface="微软雅黑" panose="020B0503020204020204" pitchFamily="34" charset="-122"/>
              </a:rPr>
              <a:t>管道沿线高后果区的威胁识别</a:t>
            </a:r>
          </a:p>
          <a:p>
            <a:pPr lvl="0" algn="ctr">
              <a:lnSpc>
                <a:spcPct val="150000"/>
              </a:lnSpc>
            </a:pPr>
            <a:r>
              <a:rPr lang="zh-CN" altLang="en-US" sz="3600" b="1" spc="600" dirty="0">
                <a:solidFill>
                  <a:srgbClr val="FF0000"/>
                </a:solidFill>
                <a:effectLst/>
                <a:latin typeface="微软雅黑" panose="020B0503020204020204" pitchFamily="34" charset="-122"/>
                <a:ea typeface="微软雅黑" panose="020B0503020204020204" pitchFamily="34" charset="-122"/>
              </a:rPr>
              <a:t>态势感知系统</a:t>
            </a:r>
          </a:p>
        </p:txBody>
      </p:sp>
      <p:pic>
        <p:nvPicPr>
          <p:cNvPr id="2" name="图片 1" descr="图片包含 餐桌, 室内&#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720" y="2586355"/>
            <a:ext cx="5780405" cy="427164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组合 3"/>
          <p:cNvGrpSpPr/>
          <p:nvPr/>
        </p:nvGrpSpPr>
        <p:grpSpPr>
          <a:xfrm>
            <a:off x="35560" y="1413510"/>
            <a:ext cx="9072880" cy="4677410"/>
            <a:chOff x="4" y="1741"/>
            <a:chExt cx="14396" cy="8385"/>
          </a:xfrm>
        </p:grpSpPr>
        <p:pic>
          <p:nvPicPr>
            <p:cNvPr id="6" name="图片 5"/>
            <p:cNvPicPr>
              <a:picLocks noChangeAspect="1"/>
            </p:cNvPicPr>
            <p:nvPr/>
          </p:nvPicPr>
          <p:blipFill>
            <a:blip r:embed="rId3"/>
            <a:stretch>
              <a:fillRect/>
            </a:stretch>
          </p:blipFill>
          <p:spPr>
            <a:xfrm>
              <a:off x="5213" y="5399"/>
              <a:ext cx="1266" cy="3377"/>
            </a:xfrm>
            <a:prstGeom prst="rect">
              <a:avLst/>
            </a:prstGeom>
          </p:spPr>
        </p:pic>
        <p:sp>
          <p:nvSpPr>
            <p:cNvPr id="2" name="文本框 1"/>
            <p:cNvSpPr txBox="1"/>
            <p:nvPr/>
          </p:nvSpPr>
          <p:spPr>
            <a:xfrm>
              <a:off x="241" y="2968"/>
              <a:ext cx="932" cy="742"/>
            </a:xfrm>
            <a:prstGeom prst="rect">
              <a:avLst/>
            </a:prstGeom>
            <a:noFill/>
          </p:spPr>
          <p:txBody>
            <a:bodyPr wrap="square" rtlCol="0">
              <a:spAutoFit/>
            </a:bodyPr>
            <a:lstStyle/>
            <a:p>
              <a:pPr algn="ctr"/>
              <a:r>
                <a:rPr lang="en-US" altLang="zh-CN" sz="21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2.2</a:t>
              </a:r>
            </a:p>
          </p:txBody>
        </p:sp>
        <p:grpSp>
          <p:nvGrpSpPr>
            <p:cNvPr id="3" name="组合 2"/>
            <p:cNvGrpSpPr/>
            <p:nvPr/>
          </p:nvGrpSpPr>
          <p:grpSpPr>
            <a:xfrm>
              <a:off x="4" y="6979"/>
              <a:ext cx="14396" cy="3147"/>
              <a:chOff x="4" y="6301"/>
              <a:chExt cx="14396" cy="3147"/>
            </a:xfrm>
          </p:grpSpPr>
          <p:sp>
            <p:nvSpPr>
              <p:cNvPr id="1048660" name="矩形 24"/>
              <p:cNvSpPr/>
              <p:nvPr/>
            </p:nvSpPr>
            <p:spPr>
              <a:xfrm>
                <a:off x="97" y="8248"/>
                <a:ext cx="14235" cy="1030"/>
              </a:xfrm>
              <a:prstGeom prst="rect">
                <a:avLst/>
              </a:prstGeom>
              <a:blipFill>
                <a:blip r:embed="rId4" cstate="prin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2097170" name="图片 22"/>
              <p:cNvPicPr>
                <a:picLocks noChangeAspect="1"/>
              </p:cNvPicPr>
              <p:nvPr/>
            </p:nvPicPr>
            <p:blipFill>
              <a:blip r:embed="rId5" cstate="print"/>
              <a:srcRect l="19024" r="15575" b="43103"/>
              <a:stretch>
                <a:fillRect/>
              </a:stretch>
            </p:blipFill>
            <p:spPr>
              <a:xfrm>
                <a:off x="4" y="6318"/>
                <a:ext cx="8226" cy="3130"/>
              </a:xfrm>
              <a:prstGeom prst="rect">
                <a:avLst/>
              </a:prstGeom>
            </p:spPr>
          </p:pic>
          <p:pic>
            <p:nvPicPr>
              <p:cNvPr id="2097171" name="图片 23"/>
              <p:cNvPicPr>
                <a:picLocks noChangeAspect="1"/>
              </p:cNvPicPr>
              <p:nvPr/>
            </p:nvPicPr>
            <p:blipFill>
              <a:blip r:embed="rId5" cstate="print"/>
              <a:srcRect r="21989" b="42789"/>
              <a:stretch>
                <a:fillRect/>
              </a:stretch>
            </p:blipFill>
            <p:spPr>
              <a:xfrm>
                <a:off x="4510" y="6301"/>
                <a:ext cx="9890" cy="3147"/>
              </a:xfrm>
              <a:prstGeom prst="rect">
                <a:avLst/>
              </a:prstGeom>
            </p:spPr>
          </p:pic>
        </p:grpSp>
        <p:pic>
          <p:nvPicPr>
            <p:cNvPr id="5" name="图片 4"/>
            <p:cNvPicPr>
              <a:picLocks noChangeAspect="1"/>
            </p:cNvPicPr>
            <p:nvPr/>
          </p:nvPicPr>
          <p:blipFill>
            <a:blip r:embed="rId3"/>
            <a:stretch>
              <a:fillRect/>
            </a:stretch>
          </p:blipFill>
          <p:spPr>
            <a:xfrm>
              <a:off x="1464" y="3575"/>
              <a:ext cx="1942" cy="5180"/>
            </a:xfrm>
            <a:prstGeom prst="rect">
              <a:avLst/>
            </a:prstGeom>
          </p:spPr>
        </p:pic>
        <p:pic>
          <p:nvPicPr>
            <p:cNvPr id="7" name="图片 6"/>
            <p:cNvPicPr>
              <a:picLocks noChangeAspect="1"/>
            </p:cNvPicPr>
            <p:nvPr/>
          </p:nvPicPr>
          <p:blipFill>
            <a:blip r:embed="rId3"/>
            <a:stretch>
              <a:fillRect/>
            </a:stretch>
          </p:blipFill>
          <p:spPr>
            <a:xfrm>
              <a:off x="8477" y="2849"/>
              <a:ext cx="2214" cy="5906"/>
            </a:xfrm>
            <a:prstGeom prst="rect">
              <a:avLst/>
            </a:prstGeom>
          </p:spPr>
        </p:pic>
        <p:pic>
          <p:nvPicPr>
            <p:cNvPr id="8" name="图片 7"/>
            <p:cNvPicPr>
              <a:picLocks noChangeAspect="1"/>
            </p:cNvPicPr>
            <p:nvPr/>
          </p:nvPicPr>
          <p:blipFill>
            <a:blip r:embed="rId3"/>
            <a:stretch>
              <a:fillRect/>
            </a:stretch>
          </p:blipFill>
          <p:spPr>
            <a:xfrm>
              <a:off x="11878" y="4420"/>
              <a:ext cx="1622" cy="4326"/>
            </a:xfrm>
            <a:prstGeom prst="rect">
              <a:avLst/>
            </a:prstGeom>
          </p:spPr>
        </p:pic>
        <p:cxnSp>
          <p:nvCxnSpPr>
            <p:cNvPr id="9" name="直接连接符 8"/>
            <p:cNvCxnSpPr/>
            <p:nvPr/>
          </p:nvCxnSpPr>
          <p:spPr>
            <a:xfrm flipV="1">
              <a:off x="3271" y="3360"/>
              <a:ext cx="3843" cy="1237"/>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6010" y="3529"/>
              <a:ext cx="1530" cy="1786"/>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8050" y="3699"/>
              <a:ext cx="340" cy="425"/>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8730" y="3274"/>
              <a:ext cx="3581" cy="1781"/>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3" name="十六角星 12"/>
            <p:cNvSpPr/>
            <p:nvPr/>
          </p:nvSpPr>
          <p:spPr>
            <a:xfrm>
              <a:off x="6057" y="1741"/>
              <a:ext cx="3541" cy="1878"/>
            </a:xfrm>
            <a:prstGeom prst="star16">
              <a:avLst/>
            </a:prstGeom>
            <a:gradFill>
              <a:gsLst>
                <a:gs pos="0">
                  <a:srgbClr val="5E9EFF"/>
                </a:gs>
                <a:gs pos="39999">
                  <a:srgbClr val="85C2FF"/>
                </a:gs>
                <a:gs pos="70000">
                  <a:srgbClr val="C4D6EB"/>
                </a:gs>
                <a:gs pos="100000">
                  <a:srgbClr val="FFEBFA"/>
                </a:gs>
              </a:gsLst>
              <a:lin ang="5400000" scaled="0"/>
            </a:gra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800" b="1" dirty="0">
                  <a:latin typeface="微软雅黑" panose="020B0503020204020204" pitchFamily="34" charset="-122"/>
                  <a:ea typeface="微软雅黑" panose="020B0503020204020204" pitchFamily="34" charset="-122"/>
                </a:rPr>
                <a:t>算力</a:t>
              </a:r>
            </a:p>
            <a:p>
              <a:pPr algn="ctr"/>
              <a:r>
                <a:rPr lang="zh-CN" altLang="en-US" sz="1800" b="1" dirty="0">
                  <a:latin typeface="微软雅黑" panose="020B0503020204020204" pitchFamily="34" charset="-122"/>
                  <a:ea typeface="微软雅黑" panose="020B0503020204020204" pitchFamily="34" charset="-122"/>
                </a:rPr>
                <a:t>共享</a:t>
              </a:r>
            </a:p>
          </p:txBody>
        </p:sp>
      </p:grpSp>
      <p:sp>
        <p:nvSpPr>
          <p:cNvPr id="15" name="文本框 14"/>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
        <p:nvSpPr>
          <p:cNvPr id="16" name="TextBox 30"/>
          <p:cNvSpPr txBox="1"/>
          <p:nvPr/>
        </p:nvSpPr>
        <p:spPr>
          <a:xfrm>
            <a:off x="7620" y="942975"/>
            <a:ext cx="9068435" cy="388620"/>
          </a:xfrm>
          <a:prstGeom prst="rect">
            <a:avLst/>
          </a:prstGeom>
          <a:noFill/>
        </p:spPr>
        <p:txBody>
          <a:bodyPr wrap="square" lIns="81606" tIns="40803" rIns="81606" bIns="40803" rtlCol="0">
            <a:spAutoFit/>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技术突破三：</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使用算力共享协商算法</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保障系统整体可靠性</a:t>
            </a:r>
          </a:p>
        </p:txBody>
      </p:sp>
      <p:sp>
        <p:nvSpPr>
          <p:cNvPr id="14" name="矩形 13"/>
          <p:cNvSpPr/>
          <p:nvPr/>
        </p:nvSpPr>
        <p:spPr>
          <a:xfrm>
            <a:off x="107950" y="6022340"/>
            <a:ext cx="8928735" cy="570865"/>
          </a:xfrm>
          <a:prstGeom prst="rect">
            <a:avLst/>
          </a:prstGeom>
          <a:solidFill>
            <a:schemeClr val="bg1">
              <a:lumMod val="65000"/>
              <a:alpha val="28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a:r>
              <a:rPr lang="zh-CN" altLang="en-US" sz="1600" b="1" dirty="0" smtClean="0">
                <a:solidFill>
                  <a:srgbClr val="FF0000"/>
                </a:solidFill>
                <a:latin typeface="微软雅黑" panose="020B0503020204020204" pitchFamily="34" charset="-122"/>
                <a:ea typeface="微软雅黑" panose="020B0503020204020204" pitchFamily="34" charset="-122"/>
              </a:rPr>
              <a:t>自协商算力共享协商算法：</a:t>
            </a:r>
            <a:r>
              <a:rPr lang="zh-CN" altLang="en-US" sz="1600" b="1" dirty="0" smtClean="0">
                <a:solidFill>
                  <a:schemeClr val="tx1"/>
                </a:solidFill>
                <a:latin typeface="微软雅黑" panose="020B0503020204020204" pitchFamily="34" charset="-122"/>
                <a:ea typeface="微软雅黑" panose="020B0503020204020204" pitchFamily="34" charset="-122"/>
              </a:rPr>
              <a:t>当某个智能杆站因运算需求较大而导致电量降低时，可将运算需求调度到临近电量充足的杆站进行运算。</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组合 43"/>
          <p:cNvGrpSpPr/>
          <p:nvPr/>
        </p:nvGrpSpPr>
        <p:grpSpPr>
          <a:xfrm>
            <a:off x="314960" y="1449705"/>
            <a:ext cx="8575551" cy="5143500"/>
            <a:chOff x="901" y="1771"/>
            <a:chExt cx="13517" cy="8824"/>
          </a:xfrm>
        </p:grpSpPr>
        <p:sp>
          <p:nvSpPr>
            <p:cNvPr id="4" name="矩形 3"/>
            <p:cNvSpPr/>
            <p:nvPr/>
          </p:nvSpPr>
          <p:spPr>
            <a:xfrm>
              <a:off x="1453" y="2738"/>
              <a:ext cx="2853" cy="1701"/>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高可用</a:t>
              </a:r>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服务</a:t>
              </a: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(HTTP/HTTPS)</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高可用</a:t>
              </a:r>
            </a:p>
          </p:txBody>
        </p:sp>
        <p:sp>
          <p:nvSpPr>
            <p:cNvPr id="5" name="文本框 4"/>
            <p:cNvSpPr txBox="1"/>
            <p:nvPr/>
          </p:nvSpPr>
          <p:spPr>
            <a:xfrm>
              <a:off x="2097" y="1903"/>
              <a:ext cx="1573" cy="1001"/>
            </a:xfrm>
            <a:prstGeom prst="rect">
              <a:avLst/>
            </a:prstGeom>
            <a:noFill/>
          </p:spPr>
          <p:txBody>
            <a:bodyPr wrap="square" rtlCol="0">
              <a:spAutoFit/>
            </a:bodyPr>
            <a:lstStyle/>
            <a:p>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服务</a:t>
              </a:r>
            </a:p>
            <a:p>
              <a:pPr algn="ctr"/>
              <a:r>
                <a:rPr lang="en-US" altLang="zh-CN" sz="1600">
                  <a:latin typeface="Times New Roman" panose="02020603050405020304" pitchFamily="18" charset="0"/>
                  <a:cs typeface="Times New Roman" panose="02020603050405020304" pitchFamily="18" charset="0"/>
                </a:rPr>
                <a:t>(System)</a:t>
              </a:r>
            </a:p>
          </p:txBody>
        </p:sp>
        <p:sp>
          <p:nvSpPr>
            <p:cNvPr id="6" name="矩形 5"/>
            <p:cNvSpPr/>
            <p:nvPr/>
          </p:nvSpPr>
          <p:spPr>
            <a:xfrm>
              <a:off x="1219" y="1771"/>
              <a:ext cx="3331" cy="2890"/>
            </a:xfrm>
            <a:prstGeom prst="rect">
              <a:avLst/>
            </a:prstGeom>
            <a:noFill/>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12" name="组合 11"/>
            <p:cNvGrpSpPr/>
            <p:nvPr/>
          </p:nvGrpSpPr>
          <p:grpSpPr>
            <a:xfrm>
              <a:off x="11090" y="1803"/>
              <a:ext cx="2952" cy="2869"/>
              <a:chOff x="7553" y="5173"/>
              <a:chExt cx="2910" cy="4237"/>
            </a:xfrm>
          </p:grpSpPr>
          <p:sp>
            <p:nvSpPr>
              <p:cNvPr id="9" name="矩形 8"/>
              <p:cNvSpPr/>
              <p:nvPr/>
            </p:nvSpPr>
            <p:spPr>
              <a:xfrm>
                <a:off x="7772" y="6533"/>
                <a:ext cx="2473" cy="2567"/>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设备网络</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(TCP/UDP)</a:t>
                </a:r>
              </a:p>
              <a:p>
                <a:pPr algn="ctr"/>
                <a:r>
                  <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MQTT/VPN</a:t>
                </a:r>
              </a:p>
            </p:txBody>
          </p:sp>
          <p:sp>
            <p:nvSpPr>
              <p:cNvPr id="10" name="文本框 9"/>
              <p:cNvSpPr txBox="1"/>
              <p:nvPr/>
            </p:nvSpPr>
            <p:spPr>
              <a:xfrm>
                <a:off x="7649" y="5286"/>
                <a:ext cx="2665" cy="1479"/>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cs typeface="Times New Roman" panose="02020603050405020304" pitchFamily="18" charset="0"/>
                  </a:rPr>
                  <a:t>设备网络</a:t>
                </a:r>
                <a:endParaRPr lang="zh-CN" altLang="en-US" sz="1600">
                  <a:latin typeface="Times New Roman" panose="02020603050405020304" pitchFamily="18" charset="0"/>
                  <a:cs typeface="Times New Roman" panose="02020603050405020304" pitchFamily="18" charset="0"/>
                </a:endParaRPr>
              </a:p>
              <a:p>
                <a:pPr algn="ctr"/>
                <a:r>
                  <a:rPr lang="en-US" altLang="zh-CN" sz="1600">
                    <a:latin typeface="Times New Roman" panose="02020603050405020304" pitchFamily="18" charset="0"/>
                    <a:cs typeface="Times New Roman" panose="02020603050405020304" pitchFamily="18" charset="0"/>
                  </a:rPr>
                  <a:t>(System)</a:t>
                </a:r>
              </a:p>
            </p:txBody>
          </p:sp>
          <p:sp>
            <p:nvSpPr>
              <p:cNvPr id="11" name="矩形 10"/>
              <p:cNvSpPr/>
              <p:nvPr/>
            </p:nvSpPr>
            <p:spPr>
              <a:xfrm>
                <a:off x="7553" y="5173"/>
                <a:ext cx="2910" cy="4237"/>
              </a:xfrm>
              <a:prstGeom prst="rect">
                <a:avLst/>
              </a:prstGeom>
              <a:noFill/>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3" name="组合 12"/>
            <p:cNvGrpSpPr/>
            <p:nvPr/>
          </p:nvGrpSpPr>
          <p:grpSpPr>
            <a:xfrm>
              <a:off x="5839" y="1771"/>
              <a:ext cx="3729" cy="2901"/>
              <a:chOff x="1915" y="1715"/>
              <a:chExt cx="4205" cy="4237"/>
            </a:xfrm>
          </p:grpSpPr>
          <p:sp>
            <p:nvSpPr>
              <p:cNvPr id="14" name="矩形 13"/>
              <p:cNvSpPr/>
              <p:nvPr/>
            </p:nvSpPr>
            <p:spPr>
              <a:xfrm>
                <a:off x="2210" y="3133"/>
                <a:ext cx="3601" cy="2645"/>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分布式文件系统</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高可用</a:t>
                </a:r>
              </a:p>
            </p:txBody>
          </p:sp>
          <p:sp>
            <p:nvSpPr>
              <p:cNvPr id="15" name="文本框 14"/>
              <p:cNvSpPr txBox="1"/>
              <p:nvPr/>
            </p:nvSpPr>
            <p:spPr>
              <a:xfrm>
                <a:off x="2114" y="1885"/>
                <a:ext cx="3806" cy="1462"/>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分布式文件系统</a:t>
                </a:r>
                <a:r>
                  <a:rPr lang="en-US" altLang="zh-CN" sz="1600">
                    <a:latin typeface="Times New Roman" panose="02020603050405020304" pitchFamily="18" charset="0"/>
                    <a:cs typeface="Times New Roman" panose="02020603050405020304" pitchFamily="18" charset="0"/>
                  </a:rPr>
                  <a:t>(System)</a:t>
                </a:r>
              </a:p>
            </p:txBody>
          </p:sp>
          <p:sp>
            <p:nvSpPr>
              <p:cNvPr id="16" name="矩形 15"/>
              <p:cNvSpPr/>
              <p:nvPr/>
            </p:nvSpPr>
            <p:spPr>
              <a:xfrm>
                <a:off x="1915" y="1715"/>
                <a:ext cx="4205" cy="4237"/>
              </a:xfrm>
              <a:prstGeom prst="rect">
                <a:avLst/>
              </a:prstGeom>
              <a:noFill/>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18" name="矩形 17"/>
            <p:cNvSpPr/>
            <p:nvPr/>
          </p:nvSpPr>
          <p:spPr>
            <a:xfrm>
              <a:off x="6101" y="5740"/>
              <a:ext cx="2777" cy="1908"/>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负载均衡</a:t>
              </a: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(HTTP/TCP)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负载均衡器</a:t>
              </a:r>
            </a:p>
          </p:txBody>
        </p:sp>
        <p:sp>
          <p:nvSpPr>
            <p:cNvPr id="25" name="矩形 24"/>
            <p:cNvSpPr/>
            <p:nvPr/>
          </p:nvSpPr>
          <p:spPr>
            <a:xfrm>
              <a:off x="1303" y="8575"/>
              <a:ext cx="2817" cy="1879"/>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分布式服务器</a:t>
              </a:r>
              <a:r>
                <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集群</a:t>
              </a:r>
            </a:p>
          </p:txBody>
        </p:sp>
        <p:sp>
          <p:nvSpPr>
            <p:cNvPr id="26" name="矩形 25"/>
            <p:cNvSpPr/>
            <p:nvPr/>
          </p:nvSpPr>
          <p:spPr>
            <a:xfrm>
              <a:off x="6114" y="8623"/>
              <a:ext cx="2817" cy="1879"/>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分布式服务器</a:t>
              </a:r>
              <a:r>
                <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集群</a:t>
              </a:r>
            </a:p>
          </p:txBody>
        </p:sp>
        <p:sp>
          <p:nvSpPr>
            <p:cNvPr id="28" name="矩形 27"/>
            <p:cNvSpPr/>
            <p:nvPr/>
          </p:nvSpPr>
          <p:spPr>
            <a:xfrm>
              <a:off x="10925" y="8623"/>
              <a:ext cx="2817" cy="1879"/>
            </a:xfrm>
            <a:prstGeom prst="rect">
              <a:avLst/>
            </a:prstGeom>
            <a:solidFill>
              <a:srgbClr val="0070C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container</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分布式服务器</a:t>
              </a:r>
              <a:r>
                <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6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(TCP)</a:t>
              </a:r>
            </a:p>
            <a:p>
              <a:pPr algn="ct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集群</a:t>
              </a:r>
            </a:p>
          </p:txBody>
        </p:sp>
        <p:cxnSp>
          <p:nvCxnSpPr>
            <p:cNvPr id="29" name="直接箭头连接符 28"/>
            <p:cNvCxnSpPr>
              <a:stCxn id="6" idx="2"/>
            </p:cNvCxnSpPr>
            <p:nvPr/>
          </p:nvCxnSpPr>
          <p:spPr>
            <a:xfrm>
              <a:off x="2885" y="4661"/>
              <a:ext cx="3068" cy="1192"/>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901" y="5286"/>
              <a:ext cx="13517" cy="5309"/>
            </a:xfrm>
            <a:prstGeom prst="rect">
              <a:avLst/>
            </a:prstGeom>
            <a:noFill/>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32" name="直接箭头连接符 31"/>
            <p:cNvCxnSpPr>
              <a:endCxn id="18" idx="0"/>
            </p:cNvCxnSpPr>
            <p:nvPr/>
          </p:nvCxnSpPr>
          <p:spPr>
            <a:xfrm flipH="1">
              <a:off x="7490" y="4672"/>
              <a:ext cx="50" cy="1068"/>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014" y="4719"/>
              <a:ext cx="3629" cy="1134"/>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9014" y="7327"/>
              <a:ext cx="3445" cy="1192"/>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2777" y="7219"/>
              <a:ext cx="3262" cy="1129"/>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8" idx="2"/>
              <a:endCxn id="26" idx="0"/>
            </p:cNvCxnSpPr>
            <p:nvPr/>
          </p:nvCxnSpPr>
          <p:spPr>
            <a:xfrm>
              <a:off x="7490" y="7648"/>
              <a:ext cx="33" cy="975"/>
            </a:xfrm>
            <a:prstGeom prst="straightConnector1">
              <a:avLst/>
            </a:prstGeom>
            <a:ln w="25400">
              <a:solidFill>
                <a:schemeClr val="tx1"/>
              </a:solidFill>
              <a:headEnd type="stealth" w="lg" len="lg"/>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212" y="6224"/>
              <a:ext cx="1591" cy="1001"/>
            </a:xfrm>
            <a:prstGeom prst="rect">
              <a:avLst/>
            </a:prstGeom>
            <a:noFill/>
          </p:spPr>
          <p:txBody>
            <a:bodyPr wrap="square" rtlCol="0">
              <a:spAutoFit/>
            </a:bodyPr>
            <a:lstStyle/>
            <a:p>
              <a:r>
                <a:rPr lang="zh-CN" altLang="en-US" sz="1600" b="1">
                  <a:solidFill>
                    <a:srgbClr val="FF0000"/>
                  </a:solidFill>
                  <a:latin typeface="微软雅黑" panose="020B0503020204020204" pitchFamily="34" charset="-122"/>
                  <a:ea typeface="微软雅黑" panose="020B0503020204020204" pitchFamily="34" charset="-122"/>
                </a:rPr>
                <a:t>服务集群</a:t>
              </a:r>
              <a:endParaRPr lang="zh-CN" altLang="en-US" sz="1600">
                <a:solidFill>
                  <a:srgbClr val="FF0000"/>
                </a:solidFill>
              </a:endParaRPr>
            </a:p>
            <a:p>
              <a:pPr algn="ctr"/>
              <a:r>
                <a:rPr lang="en-US" altLang="zh-CN" sz="1600">
                  <a:solidFill>
                    <a:srgbClr val="FF0000"/>
                  </a:solidFill>
                  <a:latin typeface="Times New Roman" panose="02020603050405020304" pitchFamily="18" charset="0"/>
                  <a:cs typeface="Times New Roman" panose="02020603050405020304" pitchFamily="18" charset="0"/>
                </a:rPr>
                <a:t>(System)</a:t>
              </a:r>
            </a:p>
          </p:txBody>
        </p:sp>
        <p:sp>
          <p:nvSpPr>
            <p:cNvPr id="38" name="文本框 37"/>
            <p:cNvSpPr txBox="1"/>
            <p:nvPr/>
          </p:nvSpPr>
          <p:spPr>
            <a:xfrm rot="1200000">
              <a:off x="10295" y="7414"/>
              <a:ext cx="1838" cy="57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高速网络</a:t>
              </a:r>
              <a:endParaRPr lang="zh-CN" altLang="en-US"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文本框 38"/>
            <p:cNvSpPr txBox="1"/>
            <p:nvPr/>
          </p:nvSpPr>
          <p:spPr>
            <a:xfrm rot="20340000">
              <a:off x="3948" y="7642"/>
              <a:ext cx="1741" cy="578"/>
            </a:xfrm>
            <a:prstGeom prst="rect">
              <a:avLst/>
            </a:prstGeom>
            <a:noFill/>
          </p:spPr>
          <p:txBody>
            <a:bodyPr wrap="square" rtlCol="0">
              <a:spAutoFit/>
            </a:bodyPr>
            <a:lstStyle/>
            <a:p>
              <a:pPr lvl="0" algn="l">
                <a:buClrTx/>
                <a:buSzTx/>
                <a:buFontTx/>
              </a:pPr>
              <a:r>
                <a:rPr lang="zh-CN" altLang="en-US" sz="1600">
                  <a:latin typeface="微软雅黑" panose="020B0503020204020204" pitchFamily="34" charset="-122"/>
                  <a:ea typeface="微软雅黑" panose="020B0503020204020204" pitchFamily="34" charset="-122"/>
                  <a:sym typeface="+mn-ea"/>
                </a:rPr>
                <a:t>高速网络</a:t>
              </a:r>
            </a:p>
          </p:txBody>
        </p:sp>
        <p:sp>
          <p:nvSpPr>
            <p:cNvPr id="40" name="文本框 39"/>
            <p:cNvSpPr txBox="1"/>
            <p:nvPr/>
          </p:nvSpPr>
          <p:spPr>
            <a:xfrm>
              <a:off x="7583" y="7938"/>
              <a:ext cx="1711" cy="578"/>
            </a:xfrm>
            <a:prstGeom prst="rect">
              <a:avLst/>
            </a:prstGeom>
            <a:noFill/>
          </p:spPr>
          <p:txBody>
            <a:bodyPr wrap="square" rtlCol="0">
              <a:spAutoFit/>
            </a:bodyPr>
            <a:lstStyle/>
            <a:p>
              <a:pPr lvl="0" algn="l">
                <a:buClrTx/>
                <a:buSzTx/>
                <a:buFontTx/>
              </a:pPr>
              <a:r>
                <a:rPr lang="zh-CN" altLang="en-US" sz="1600">
                  <a:latin typeface="微软雅黑" panose="020B0503020204020204" pitchFamily="34" charset="-122"/>
                  <a:ea typeface="微软雅黑" panose="020B0503020204020204" pitchFamily="34" charset="-122"/>
                  <a:sym typeface="+mn-ea"/>
                </a:rPr>
                <a:t>高速网络</a:t>
              </a:r>
            </a:p>
          </p:txBody>
        </p:sp>
        <p:sp>
          <p:nvSpPr>
            <p:cNvPr id="41" name="文本框 40"/>
            <p:cNvSpPr txBox="1"/>
            <p:nvPr/>
          </p:nvSpPr>
          <p:spPr>
            <a:xfrm rot="1320000">
              <a:off x="2895" y="5311"/>
              <a:ext cx="2835" cy="57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服务请求、数据</a:t>
              </a:r>
              <a:endParaRPr lang="zh-CN" altLang="en-US"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41"/>
            <p:cNvSpPr txBox="1"/>
            <p:nvPr/>
          </p:nvSpPr>
          <p:spPr>
            <a:xfrm rot="20460000">
              <a:off x="9714" y="5347"/>
              <a:ext cx="2759" cy="57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服务请求、数据</a:t>
              </a:r>
              <a:endParaRPr lang="zh-CN" altLang="en-US"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42"/>
            <p:cNvSpPr txBox="1"/>
            <p:nvPr/>
          </p:nvSpPr>
          <p:spPr>
            <a:xfrm>
              <a:off x="7672" y="4663"/>
              <a:ext cx="2772" cy="578"/>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服务请求、数据</a:t>
              </a:r>
              <a:endParaRPr lang="zh-CN" altLang="en-US"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文本框 1"/>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
        <p:nvSpPr>
          <p:cNvPr id="7" name="TextBox 30"/>
          <p:cNvSpPr txBox="1"/>
          <p:nvPr/>
        </p:nvSpPr>
        <p:spPr>
          <a:xfrm>
            <a:off x="7620" y="942975"/>
            <a:ext cx="9068435" cy="388620"/>
          </a:xfrm>
          <a:prstGeom prst="rect">
            <a:avLst/>
          </a:prstGeom>
          <a:noFill/>
        </p:spPr>
        <p:txBody>
          <a:bodyPr wrap="square" lIns="81606" tIns="40803" rIns="81606" bIns="40803" rtlCol="0">
            <a:spAutoFit/>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技术突破四：</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使用分布式服务器集群构架高内聚低耦合系统</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53313" y="1884923"/>
            <a:ext cx="591825" cy="414020"/>
          </a:xfrm>
          <a:prstGeom prst="rect">
            <a:avLst/>
          </a:prstGeom>
          <a:noFill/>
        </p:spPr>
        <p:txBody>
          <a:bodyPr wrap="square" rtlCol="0">
            <a:spAutoFit/>
          </a:bodyPr>
          <a:lstStyle/>
          <a:p>
            <a:pPr algn="ctr"/>
            <a:r>
              <a:rPr lang="en-US" altLang="zh-CN" sz="21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2.2</a:t>
            </a:r>
          </a:p>
        </p:txBody>
      </p:sp>
      <p:graphicFrame>
        <p:nvGraphicFramePr>
          <p:cNvPr id="5" name="表格 4"/>
          <p:cNvGraphicFramePr/>
          <p:nvPr>
            <p:custDataLst>
              <p:tags r:id="rId1"/>
            </p:custDataLst>
          </p:nvPr>
        </p:nvGraphicFramePr>
        <p:xfrm>
          <a:off x="502285" y="1412875"/>
          <a:ext cx="8067040" cy="1720850"/>
        </p:xfrm>
        <a:graphic>
          <a:graphicData uri="http://schemas.openxmlformats.org/drawingml/2006/table">
            <a:tbl>
              <a:tblPr>
                <a:tableStyleId>{7DF18680-E054-41AD-8BC1-D1AEF772440D}</a:tableStyleId>
              </a:tblPr>
              <a:tblGrid>
                <a:gridCol w="350520">
                  <a:extLst>
                    <a:ext uri="{9D8B030D-6E8A-4147-A177-3AD203B41FA5}">
                      <a16:colId xmlns:a16="http://schemas.microsoft.com/office/drawing/2014/main" val="20000"/>
                    </a:ext>
                  </a:extLst>
                </a:gridCol>
                <a:gridCol w="3707765">
                  <a:extLst>
                    <a:ext uri="{9D8B030D-6E8A-4147-A177-3AD203B41FA5}">
                      <a16:colId xmlns:a16="http://schemas.microsoft.com/office/drawing/2014/main" val="20001"/>
                    </a:ext>
                  </a:extLst>
                </a:gridCol>
                <a:gridCol w="359410">
                  <a:extLst>
                    <a:ext uri="{9D8B030D-6E8A-4147-A177-3AD203B41FA5}">
                      <a16:colId xmlns:a16="http://schemas.microsoft.com/office/drawing/2014/main" val="20002"/>
                    </a:ext>
                  </a:extLst>
                </a:gridCol>
                <a:gridCol w="3649345">
                  <a:extLst>
                    <a:ext uri="{9D8B030D-6E8A-4147-A177-3AD203B41FA5}">
                      <a16:colId xmlns:a16="http://schemas.microsoft.com/office/drawing/2014/main" val="20003"/>
                    </a:ext>
                  </a:extLst>
                </a:gridCol>
              </a:tblGrid>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1</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低能耗的智能分级柔性检测</a:t>
                      </a:r>
                      <a:endParaRPr lang="zh-CN" altLang="en-US" sz="1400" b="1">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ctr" fontAlgn="ctr">
                        <a:buNone/>
                      </a:pPr>
                      <a:r>
                        <a:rPr lang="en-US" altLang="zh-CN" sz="1400" b="1">
                          <a:latin typeface="微软雅黑" panose="020B0503020204020204" pitchFamily="34" charset="-122"/>
                          <a:ea typeface="微软雅黑" panose="020B0503020204020204" pitchFamily="34" charset="-122"/>
                        </a:rPr>
                        <a:t>6</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rPr>
                        <a:t>基于数据学习与后台气象信息的电量预测</a:t>
                      </a:r>
                    </a:p>
                  </a:txBody>
                  <a:tcPr marL="68562" marR="68562" marT="34281" marB="34281" anchor="ctr"/>
                </a:tc>
                <a:extLst>
                  <a:ext uri="{0D108BD9-81ED-4DB2-BD59-A6C34878D82A}">
                    <a16:rowId xmlns:a16="http://schemas.microsoft.com/office/drawing/2014/main" val="10000"/>
                  </a:ext>
                </a:extLst>
              </a:tr>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2</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高效定制化的操作系统</a:t>
                      </a:r>
                      <a:endParaRPr lang="en-US" altLang="zh-CN" sz="1400" b="1">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ctr" fontAlgn="ctr">
                        <a:buNone/>
                      </a:pPr>
                      <a:r>
                        <a:rPr lang="en-US" altLang="zh-CN" sz="1400" b="1">
                          <a:latin typeface="微软雅黑" panose="020B0503020204020204" pitchFamily="34" charset="-122"/>
                          <a:ea typeface="微软雅黑" panose="020B0503020204020204" pitchFamily="34" charset="-122"/>
                        </a:rPr>
                        <a:t>7</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自然灾害的危险态势智能识别</a:t>
                      </a:r>
                      <a:endParaRPr lang="zh-CN" altLang="en-US" sz="1400" b="1">
                        <a:latin typeface="微软雅黑" panose="020B0503020204020204" pitchFamily="34" charset="-122"/>
                        <a:ea typeface="微软雅黑" panose="020B0503020204020204" pitchFamily="34" charset="-122"/>
                      </a:endParaRPr>
                    </a:p>
                  </a:txBody>
                  <a:tcPr marL="68562" marR="68562" marT="34281" marB="34281" anchor="ctr"/>
                </a:tc>
                <a:extLst>
                  <a:ext uri="{0D108BD9-81ED-4DB2-BD59-A6C34878D82A}">
                    <a16:rowId xmlns:a16="http://schemas.microsoft.com/office/drawing/2014/main" val="10001"/>
                  </a:ext>
                </a:extLst>
              </a:tr>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3</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智能识别算法的远程下载与升级</a:t>
                      </a:r>
                      <a:endParaRPr lang="zh-CN" altLang="en-US" sz="1400" b="1">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ctr" fontAlgn="ctr">
                        <a:buNone/>
                      </a:pPr>
                      <a:r>
                        <a:rPr lang="en-US" altLang="zh-CN" sz="1400" b="1">
                          <a:latin typeface="微软雅黑" panose="020B0503020204020204" pitchFamily="34" charset="-122"/>
                          <a:ea typeface="微软雅黑" panose="020B0503020204020204" pitchFamily="34" charset="-122"/>
                        </a:rPr>
                        <a:t>8</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雨雾、低光照度图像质量的增强</a:t>
                      </a:r>
                      <a:endParaRPr lang="en-US" altLang="zh-CN" sz="1400" b="1">
                        <a:latin typeface="微软雅黑" panose="020B0503020204020204" pitchFamily="34" charset="-122"/>
                        <a:ea typeface="微软雅黑" panose="020B0503020204020204" pitchFamily="34" charset="-122"/>
                      </a:endParaRPr>
                    </a:p>
                  </a:txBody>
                  <a:tcPr marL="68562" marR="68562" marT="34281" marB="34281" anchor="ctr"/>
                </a:tc>
                <a:extLst>
                  <a:ext uri="{0D108BD9-81ED-4DB2-BD59-A6C34878D82A}">
                    <a16:rowId xmlns:a16="http://schemas.microsoft.com/office/drawing/2014/main" val="10002"/>
                  </a:ext>
                </a:extLst>
              </a:tr>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4</a:t>
                      </a:r>
                    </a:p>
                  </a:txBody>
                  <a:tcPr marL="68562" marR="68562" marT="34281" marB="34281" anchor="ctr"/>
                </a:tc>
                <a:tc>
                  <a:txBody>
                    <a:bodyPr/>
                    <a:lstStyle/>
                    <a:p>
                      <a:pPr algn="l" fontAlgn="ctr">
                        <a:buNone/>
                      </a:pPr>
                      <a:r>
                        <a:rPr lang="zh-CN" altLang="en-US" sz="1400" b="1" dirty="0">
                          <a:latin typeface="微软雅黑" panose="020B0503020204020204" pitchFamily="34" charset="-122"/>
                          <a:ea typeface="微软雅黑" panose="020B0503020204020204" pitchFamily="34" charset="-122"/>
                          <a:sym typeface="+mn-ea"/>
                        </a:rPr>
                        <a:t>远程重启机制与本地自动复位功能</a:t>
                      </a:r>
                      <a:endParaRPr lang="zh-CN" altLang="en-US" sz="1400" b="1" dirty="0">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ctr" fontAlgn="ctr">
                        <a:buNone/>
                      </a:pPr>
                      <a:r>
                        <a:rPr lang="en-US" altLang="zh-CN" sz="1400" b="1">
                          <a:latin typeface="微软雅黑" panose="020B0503020204020204" pitchFamily="34" charset="-122"/>
                          <a:ea typeface="微软雅黑" panose="020B0503020204020204" pitchFamily="34" charset="-122"/>
                        </a:rPr>
                        <a:t>9</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rPr>
                        <a:t>报警上传的远程配置与优化</a:t>
                      </a:r>
                      <a:r>
                        <a:rPr lang="en-US" altLang="zh-CN" sz="1400" b="1">
                          <a:latin typeface="微软雅黑" panose="020B0503020204020204" pitchFamily="34" charset="-122"/>
                          <a:ea typeface="微软雅黑" panose="020B0503020204020204" pitchFamily="34" charset="-122"/>
                        </a:rPr>
                        <a:t>     </a:t>
                      </a:r>
                    </a:p>
                  </a:txBody>
                  <a:tcPr marL="68562" marR="68562" marT="34281" marB="34281" anchor="ctr"/>
                </a:tc>
                <a:extLst>
                  <a:ext uri="{0D108BD9-81ED-4DB2-BD59-A6C34878D82A}">
                    <a16:rowId xmlns:a16="http://schemas.microsoft.com/office/drawing/2014/main" val="10003"/>
                  </a:ext>
                </a:extLst>
              </a:tr>
              <a:tr h="344170">
                <a:tc>
                  <a:txBody>
                    <a:bodyPr/>
                    <a:lstStyle/>
                    <a:p>
                      <a:pPr algn="ctr" fontAlgn="ctr">
                        <a:buNone/>
                      </a:pPr>
                      <a:r>
                        <a:rPr lang="en-US" altLang="zh-CN" sz="1400" b="1">
                          <a:latin typeface="微软雅黑" panose="020B0503020204020204" pitchFamily="34" charset="-122"/>
                          <a:ea typeface="微软雅黑" panose="020B0503020204020204" pitchFamily="34" charset="-122"/>
                        </a:rPr>
                        <a:t>5</a:t>
                      </a:r>
                    </a:p>
                  </a:txBody>
                  <a:tcPr marL="68562" marR="68562" marT="34281" marB="34281" anchor="ctr"/>
                </a:tc>
                <a:tc>
                  <a:txBody>
                    <a:bodyPr/>
                    <a:lstStyle/>
                    <a:p>
                      <a:pPr algn="l" fontAlgn="ctr">
                        <a:buNone/>
                      </a:pPr>
                      <a:r>
                        <a:rPr lang="zh-CN" altLang="en-US" sz="1400" b="1">
                          <a:latin typeface="微软雅黑" panose="020B0503020204020204" pitchFamily="34" charset="-122"/>
                          <a:ea typeface="微软雅黑" panose="020B0503020204020204" pitchFamily="34" charset="-122"/>
                          <a:sym typeface="+mn-ea"/>
                        </a:rPr>
                        <a:t>人员目标、人员异常行为智能识别</a:t>
                      </a:r>
                      <a:endParaRPr lang="en-US" altLang="zh-CN" sz="1400" b="1">
                        <a:latin typeface="微软雅黑" panose="020B0503020204020204" pitchFamily="34" charset="-122"/>
                        <a:ea typeface="微软雅黑" panose="020B0503020204020204" pitchFamily="34" charset="-122"/>
                      </a:endParaRPr>
                    </a:p>
                  </a:txBody>
                  <a:tcPr marL="68562" marR="68562" marT="34281" marB="34281" anchor="ctr"/>
                </a:tc>
                <a:tc>
                  <a:txBody>
                    <a:bodyPr/>
                    <a:lstStyle/>
                    <a:p>
                      <a:pPr algn="l" fontAlgn="ctr">
                        <a:buNone/>
                      </a:pPr>
                      <a:r>
                        <a:rPr lang="en-US" altLang="zh-CN" sz="1400" b="1">
                          <a:latin typeface="微软雅黑" panose="020B0503020204020204" pitchFamily="34" charset="-122"/>
                          <a:ea typeface="微软雅黑" panose="020B0503020204020204" pitchFamily="34" charset="-122"/>
                        </a:rPr>
                        <a:t>10</a:t>
                      </a:r>
                    </a:p>
                  </a:txBody>
                  <a:tcPr marL="68562" marR="68562" marT="34281" marB="34281" anchor="ctr"/>
                </a:tc>
                <a:tc>
                  <a:txBody>
                    <a:bodyPr/>
                    <a:lstStyle/>
                    <a:p>
                      <a:pPr algn="l" fontAlgn="ctr">
                        <a:buNone/>
                      </a:pPr>
                      <a:r>
                        <a:rPr lang="zh-CN" altLang="en-US" sz="1400" b="1" dirty="0">
                          <a:latin typeface="微软雅黑" panose="020B0503020204020204" pitchFamily="34" charset="-122"/>
                          <a:ea typeface="微软雅黑" panose="020B0503020204020204" pitchFamily="34" charset="-122"/>
                        </a:rPr>
                        <a:t>物理安全检测、信息安全防护控制</a:t>
                      </a:r>
                    </a:p>
                  </a:txBody>
                  <a:tcPr marL="68562" marR="68562" marT="34281" marB="34281" anchor="ctr"/>
                </a:tc>
                <a:extLst>
                  <a:ext uri="{0D108BD9-81ED-4DB2-BD59-A6C34878D82A}">
                    <a16:rowId xmlns:a16="http://schemas.microsoft.com/office/drawing/2014/main" val="10004"/>
                  </a:ext>
                </a:extLst>
              </a:tr>
            </a:tbl>
          </a:graphicData>
        </a:graphic>
      </p:graphicFrame>
      <p:sp>
        <p:nvSpPr>
          <p:cNvPr id="31" name="TextBox 30"/>
          <p:cNvSpPr txBox="1"/>
          <p:nvPr/>
        </p:nvSpPr>
        <p:spPr>
          <a:xfrm>
            <a:off x="3708400" y="962025"/>
            <a:ext cx="2446655" cy="450215"/>
          </a:xfrm>
          <a:prstGeom prst="rect">
            <a:avLst/>
          </a:prstGeom>
          <a:noFill/>
        </p:spPr>
        <p:txBody>
          <a:bodyPr wrap="square" lIns="81606" tIns="40803" rIns="81606" bIns="40803" rtlCol="0">
            <a:spAutoFit/>
          </a:bodyPr>
          <a:lstStyle/>
          <a:p>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其他创新点</a:t>
            </a:r>
            <a:endPar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aphicFrame>
        <p:nvGraphicFramePr>
          <p:cNvPr id="3" name="表格 2"/>
          <p:cNvGraphicFramePr/>
          <p:nvPr>
            <p:custDataLst>
              <p:tags r:id="rId2"/>
            </p:custDataLst>
          </p:nvPr>
        </p:nvGraphicFramePr>
        <p:xfrm>
          <a:off x="495300" y="3213100"/>
          <a:ext cx="8153400" cy="3252470"/>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20000"/>
                    </a:ext>
                  </a:extLst>
                </a:gridCol>
                <a:gridCol w="2038350">
                  <a:extLst>
                    <a:ext uri="{9D8B030D-6E8A-4147-A177-3AD203B41FA5}">
                      <a16:colId xmlns:a16="http://schemas.microsoft.com/office/drawing/2014/main" val="20001"/>
                    </a:ext>
                  </a:extLst>
                </a:gridCol>
                <a:gridCol w="2038350">
                  <a:extLst>
                    <a:ext uri="{9D8B030D-6E8A-4147-A177-3AD203B41FA5}">
                      <a16:colId xmlns:a16="http://schemas.microsoft.com/office/drawing/2014/main" val="20002"/>
                    </a:ext>
                  </a:extLst>
                </a:gridCol>
                <a:gridCol w="2038350">
                  <a:extLst>
                    <a:ext uri="{9D8B030D-6E8A-4147-A177-3AD203B41FA5}">
                      <a16:colId xmlns:a16="http://schemas.microsoft.com/office/drawing/2014/main" val="20003"/>
                    </a:ext>
                  </a:extLst>
                </a:gridCol>
              </a:tblGrid>
              <a:tr h="1626235">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5"/>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6"/>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7"/>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8"/>
                      <a:stretch>
                        <a:fillRect/>
                      </a:stretch>
                    </a:blipFill>
                  </a:tcPr>
                </a:tc>
                <a:extLst>
                  <a:ext uri="{0D108BD9-81ED-4DB2-BD59-A6C34878D82A}">
                    <a16:rowId xmlns:a16="http://schemas.microsoft.com/office/drawing/2014/main" val="10000"/>
                  </a:ext>
                </a:extLst>
              </a:tr>
              <a:tr h="1626235">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9"/>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10"/>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11"/>
                      <a:stretch>
                        <a:fillRect/>
                      </a:stretch>
                    </a:blipFill>
                  </a:tcPr>
                </a:tc>
                <a:tc>
                  <a:txBody>
                    <a:bodyPr/>
                    <a:lstStyle/>
                    <a:p>
                      <a:pPr>
                        <a:buNone/>
                      </a:pPr>
                      <a:endParaRPr lang="zh-CN" altLang="en-US">
                        <a:ln w="50800">
                          <a:solidFill>
                            <a:schemeClr val="bg1"/>
                          </a:solidFill>
                        </a:ln>
                      </a:endParaRPr>
                    </a:p>
                  </a:txBody>
                  <a:tcPr>
                    <a:lnL w="76200">
                      <a:solidFill>
                        <a:schemeClr val="bg1"/>
                      </a:solidFill>
                      <a:prstDash val="solid"/>
                    </a:lnL>
                    <a:lnR w="76200">
                      <a:solidFill>
                        <a:schemeClr val="bg1"/>
                      </a:solidFill>
                      <a:prstDash val="solid"/>
                    </a:lnR>
                    <a:lnT w="76200">
                      <a:solidFill>
                        <a:schemeClr val="bg1"/>
                      </a:solidFill>
                      <a:prstDash val="solid"/>
                    </a:lnT>
                    <a:lnB w="76200">
                      <a:solidFill>
                        <a:schemeClr val="bg1"/>
                      </a:solidFill>
                      <a:prstDash val="solid"/>
                    </a:lnB>
                    <a:blipFill>
                      <a:blip r:embed="rId12"/>
                      <a:stretch>
                        <a:fillRect/>
                      </a:stretch>
                    </a:blipFill>
                  </a:tcPr>
                </a:tc>
                <a:extLst>
                  <a:ext uri="{0D108BD9-81ED-4DB2-BD59-A6C34878D82A}">
                    <a16:rowId xmlns:a16="http://schemas.microsoft.com/office/drawing/2014/main" val="10001"/>
                  </a:ext>
                </a:extLst>
              </a:tr>
            </a:tbl>
          </a:graphicData>
        </a:graphic>
      </p:graphicFrame>
      <p:sp>
        <p:nvSpPr>
          <p:cNvPr id="4" name="文本框 3"/>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313" y="2014463"/>
            <a:ext cx="591825" cy="414020"/>
          </a:xfrm>
          <a:prstGeom prst="rect">
            <a:avLst/>
          </a:prstGeom>
          <a:noFill/>
        </p:spPr>
        <p:txBody>
          <a:bodyPr wrap="square" rtlCol="0">
            <a:spAutoFit/>
          </a:bodyPr>
          <a:lstStyle/>
          <a:p>
            <a:pPr algn="ctr"/>
            <a:r>
              <a:rPr lang="en-US" altLang="zh-CN" sz="21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2.2</a:t>
            </a:r>
          </a:p>
        </p:txBody>
      </p:sp>
      <p:sp>
        <p:nvSpPr>
          <p:cNvPr id="11" name="圆角矩形 10"/>
          <p:cNvSpPr/>
          <p:nvPr/>
        </p:nvSpPr>
        <p:spPr>
          <a:xfrm>
            <a:off x="179070" y="4940935"/>
            <a:ext cx="8641080" cy="1678305"/>
          </a:xfrm>
          <a:prstGeom prst="roundRect">
            <a:avLst>
              <a:gd name="adj" fmla="val 0"/>
            </a:avLst>
          </a:prstGeom>
          <a:no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marL="285750" indent="-285750" algn="just" fontAlgn="auto">
              <a:lnSpc>
                <a:spcPts val="2600"/>
              </a:lnSpc>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rPr>
              <a:t>系统识别</a:t>
            </a:r>
            <a:r>
              <a:rPr lang="zh-CN" altLang="en-US" sz="1600" b="1" dirty="0">
                <a:solidFill>
                  <a:srgbClr val="FF0000"/>
                </a:solidFill>
                <a:latin typeface="微软雅黑" panose="020B0503020204020204" pitchFamily="34" charset="-122"/>
                <a:ea typeface="微软雅黑" panose="020B0503020204020204" pitchFamily="34" charset="-122"/>
              </a:rPr>
              <a:t>平均准确率为95%</a:t>
            </a:r>
            <a:r>
              <a:rPr lang="zh-CN" altLang="en-US" sz="1600" b="1"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平均精确率为84%</a:t>
            </a:r>
            <a:r>
              <a:rPr lang="zh-CN" altLang="en-US" sz="1600" b="1"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平均召回率为96%</a:t>
            </a:r>
            <a:r>
              <a:rPr lang="zh-CN" altLang="en-US" sz="1600" b="1"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sym typeface="+mn-ea"/>
              </a:rPr>
              <a:t>946</a:t>
            </a:r>
            <a:r>
              <a:rPr lang="zh-CN" altLang="en-US" sz="1600" dirty="0">
                <a:latin typeface="微软雅黑" panose="020B0503020204020204" pitchFamily="34" charset="-122"/>
                <a:ea typeface="微软雅黑" panose="020B0503020204020204" pitchFamily="34" charset="-122"/>
                <a:sym typeface="+mn-ea"/>
              </a:rPr>
              <a:t>台设备在</a:t>
            </a: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年内共计</a:t>
            </a:r>
            <a:r>
              <a:rPr lang="zh-CN" altLang="en-US" sz="1600" b="1" dirty="0">
                <a:solidFill>
                  <a:srgbClr val="FF0000"/>
                </a:solidFill>
                <a:latin typeface="微软雅黑" panose="020B0503020204020204" pitchFamily="34" charset="-122"/>
                <a:ea typeface="微软雅黑" panose="020B0503020204020204" pitchFamily="34" charset="-122"/>
                <a:sym typeface="+mn-ea"/>
              </a:rPr>
              <a:t>捕获</a:t>
            </a:r>
            <a:r>
              <a:rPr lang="en-US" altLang="zh-CN" sz="1600" b="1" dirty="0">
                <a:solidFill>
                  <a:srgbClr val="FF0000"/>
                </a:solidFill>
                <a:latin typeface="微软雅黑" panose="020B0503020204020204" pitchFamily="34" charset="-122"/>
                <a:ea typeface="微软雅黑" panose="020B0503020204020204" pitchFamily="34" charset="-122"/>
                <a:sym typeface="+mn-ea"/>
              </a:rPr>
              <a:t>31279</a:t>
            </a:r>
            <a:r>
              <a:rPr lang="zh-CN" altLang="en-US" sz="1600" b="1" dirty="0">
                <a:solidFill>
                  <a:srgbClr val="FF0000"/>
                </a:solidFill>
                <a:latin typeface="微软雅黑" panose="020B0503020204020204" pitchFamily="34" charset="-122"/>
                <a:ea typeface="微软雅黑" panose="020B0503020204020204" pitchFamily="34" charset="-122"/>
                <a:sym typeface="+mn-ea"/>
              </a:rPr>
              <a:t>次告警信息，有效提供了</a:t>
            </a:r>
            <a:r>
              <a:rPr lang="en-US" altLang="zh-CN" sz="1600" b="1" dirty="0">
                <a:solidFill>
                  <a:srgbClr val="FF0000"/>
                </a:solidFill>
                <a:latin typeface="微软雅黑" panose="020B0503020204020204" pitchFamily="34" charset="-122"/>
                <a:ea typeface="微软雅黑" panose="020B0503020204020204" pitchFamily="34" charset="-122"/>
                <a:sym typeface="+mn-ea"/>
              </a:rPr>
              <a:t>170</a:t>
            </a:r>
            <a:r>
              <a:rPr lang="zh-CN" altLang="en-US" sz="1600" b="1" dirty="0">
                <a:solidFill>
                  <a:srgbClr val="FF0000"/>
                </a:solidFill>
                <a:latin typeface="微软雅黑" panose="020B0503020204020204" pitchFamily="34" charset="-122"/>
                <a:ea typeface="微软雅黑" panose="020B0503020204020204" pitchFamily="34" charset="-122"/>
                <a:sym typeface="+mn-ea"/>
              </a:rPr>
              <a:t>余管道周边第三方施工信息</a:t>
            </a:r>
            <a:r>
              <a:rPr lang="zh-CN" altLang="en-US" sz="1600" b="1"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保证了</a:t>
            </a:r>
            <a:r>
              <a:rPr lang="zh-CN" altLang="en-US" sz="1600" dirty="0">
                <a:latin typeface="微软雅黑" panose="020B0503020204020204" pitchFamily="34" charset="-122"/>
                <a:ea typeface="微软雅黑" panose="020B0503020204020204" pitchFamily="34" charset="-122"/>
              </a:rPr>
              <a:t>所覆盖区域内管道</a:t>
            </a:r>
            <a:r>
              <a:rPr lang="zh-CN" altLang="en-US" sz="1600" b="1" dirty="0">
                <a:solidFill>
                  <a:srgbClr val="FF0000"/>
                </a:solidFill>
                <a:latin typeface="微软雅黑" panose="020B0503020204020204" pitchFamily="34" charset="-122"/>
                <a:ea typeface="微软雅黑" panose="020B0503020204020204" pitchFamily="34" charset="-122"/>
              </a:rPr>
              <a:t>破坏率为0%</a:t>
            </a:r>
            <a:r>
              <a:rPr lang="zh-CN" altLang="en-US" sz="1600" b="1" dirty="0">
                <a:latin typeface="微软雅黑" panose="020B0503020204020204" pitchFamily="34" charset="-122"/>
                <a:ea typeface="微软雅黑" panose="020B0503020204020204" pitchFamily="34" charset="-122"/>
              </a:rPr>
              <a:t>。</a:t>
            </a:r>
          </a:p>
          <a:p>
            <a:pPr marL="285750" indent="-285750" algn="just" fontAlgn="auto">
              <a:lnSpc>
                <a:spcPts val="2600"/>
              </a:lnSpc>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rPr>
              <a:t>适用于-20℃</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70℃的工作环境，支持9V</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36V的工作电压范围，能够在大雾、雨雪等恶劣天气下提供有效告警信息。</a:t>
            </a:r>
          </a:p>
        </p:txBody>
      </p:sp>
      <p:sp>
        <p:nvSpPr>
          <p:cNvPr id="7" name="文本框 6"/>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二、项目介绍：实用性</a:t>
            </a:r>
          </a:p>
        </p:txBody>
      </p:sp>
      <p:pic>
        <p:nvPicPr>
          <p:cNvPr id="3" name="trucks_渐变">
            <a:hlinkClick r:id="" action="ppaction://media"/>
          </p:cNvPr>
          <p:cNvPicPr/>
          <p:nvPr>
            <a:videoFile r:link="rId2"/>
            <p:extLst>
              <p:ext uri="{DAA4B4D4-6D71-4841-9C94-3DE7FCFB9230}">
                <p14:media xmlns:p14="http://schemas.microsoft.com/office/powerpoint/2010/main" r:embed="rId1"/>
              </p:ext>
            </p:extLst>
          </p:nvPr>
        </p:nvPicPr>
        <p:blipFill>
          <a:blip r:embed="rId7"/>
          <a:stretch>
            <a:fillRect/>
          </a:stretch>
        </p:blipFill>
        <p:spPr>
          <a:xfrm>
            <a:off x="153035" y="1183005"/>
            <a:ext cx="4368800" cy="3088005"/>
          </a:xfrm>
          <a:prstGeom prst="rect">
            <a:avLst/>
          </a:prstGeom>
        </p:spPr>
      </p:pic>
      <p:pic>
        <p:nvPicPr>
          <p:cNvPr id="6" name="trucks_多点识别">
            <a:hlinkClick r:id="" action="ppaction://media"/>
          </p:cNvPr>
          <p:cNvPicPr/>
          <p:nvPr>
            <a:videoFile r:link="rId4"/>
            <p:extLst>
              <p:ext uri="{DAA4B4D4-6D71-4841-9C94-3DE7FCFB9230}">
                <p14:media xmlns:p14="http://schemas.microsoft.com/office/powerpoint/2010/main" r:embed="rId3"/>
              </p:ext>
            </p:extLst>
          </p:nvPr>
        </p:nvPicPr>
        <p:blipFill>
          <a:blip r:embed="rId8"/>
          <a:stretch>
            <a:fillRect/>
          </a:stretch>
        </p:blipFill>
        <p:spPr>
          <a:xfrm>
            <a:off x="4643755" y="1183005"/>
            <a:ext cx="4326255" cy="3088005"/>
          </a:xfrm>
          <a:prstGeom prst="rect">
            <a:avLst/>
          </a:prstGeom>
        </p:spPr>
      </p:pic>
      <p:sp>
        <p:nvSpPr>
          <p:cNvPr id="8" name="矩形 7"/>
          <p:cNvSpPr/>
          <p:nvPr/>
        </p:nvSpPr>
        <p:spPr>
          <a:xfrm>
            <a:off x="153035" y="4271010"/>
            <a:ext cx="4369435" cy="491490"/>
          </a:xfrm>
          <a:prstGeom prst="rect">
            <a:avLst/>
          </a:prstGeom>
          <a:solidFill>
            <a:schemeClr val="accent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准确率</a:t>
            </a:r>
            <a:r>
              <a:rPr lang="en-US" altLang="zh-CN"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0.61→0.96</a:t>
            </a:r>
          </a:p>
        </p:txBody>
      </p:sp>
      <p:sp>
        <p:nvSpPr>
          <p:cNvPr id="9" name="矩形 8"/>
          <p:cNvSpPr/>
          <p:nvPr/>
        </p:nvSpPr>
        <p:spPr>
          <a:xfrm>
            <a:off x="4619625" y="4271010"/>
            <a:ext cx="4369435" cy="491490"/>
          </a:xfrm>
          <a:prstGeom prst="rect">
            <a:avLst/>
          </a:prstGeom>
          <a:solidFill>
            <a:schemeClr val="accent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多点识别准确率</a:t>
            </a:r>
            <a:r>
              <a:rPr lang="en-US" altLang="zh-CN"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90%</a:t>
            </a:r>
            <a:r>
              <a:rPr lang="zh-CN" altLang="en-US"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以上</a:t>
            </a:r>
          </a:p>
        </p:txBody>
      </p:sp>
      <p:grpSp>
        <p:nvGrpSpPr>
          <p:cNvPr id="13" name="组合 12"/>
          <p:cNvGrpSpPr/>
          <p:nvPr/>
        </p:nvGrpSpPr>
        <p:grpSpPr>
          <a:xfrm>
            <a:off x="539115" y="4293235"/>
            <a:ext cx="640715" cy="545465"/>
            <a:chOff x="849" y="6761"/>
            <a:chExt cx="1009" cy="859"/>
          </a:xfrm>
        </p:grpSpPr>
        <p:sp>
          <p:nvSpPr>
            <p:cNvPr id="10" name="等腰三角形 9"/>
            <p:cNvSpPr/>
            <p:nvPr/>
          </p:nvSpPr>
          <p:spPr>
            <a:xfrm>
              <a:off x="849" y="6761"/>
              <a:ext cx="907" cy="680"/>
            </a:xfrm>
            <a:prstGeom prst="triangle">
              <a:avLst/>
            </a:prstGeom>
            <a:solidFill>
              <a:srgbClr val="FFFF0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sz="3200" dirty="0" smtClean="0"/>
            </a:p>
          </p:txBody>
        </p:sp>
        <p:sp>
          <p:nvSpPr>
            <p:cNvPr id="12" name="文本框 11"/>
            <p:cNvSpPr txBox="1"/>
            <p:nvPr/>
          </p:nvSpPr>
          <p:spPr>
            <a:xfrm>
              <a:off x="1008" y="6798"/>
              <a:ext cx="851" cy="822"/>
            </a:xfrm>
            <a:prstGeom prst="rect">
              <a:avLst/>
            </a:prstGeom>
            <a:noFill/>
          </p:spPr>
          <p:txBody>
            <a:bodyPr wrap="none" rtlCol="0">
              <a:spAutoFit/>
            </a:bodyPr>
            <a:lstStyle/>
            <a:p>
              <a:r>
                <a:rPr lang="zh-CN" altLang="en-US" sz="2800" b="1">
                  <a:latin typeface="+mj-ea"/>
                  <a:ea typeface="+mj-ea"/>
                </a:rPr>
                <a:t>！</a:t>
              </a:r>
            </a:p>
          </p:txBody>
        </p:sp>
      </p:grpSp>
      <p:grpSp>
        <p:nvGrpSpPr>
          <p:cNvPr id="14" name="组合 13"/>
          <p:cNvGrpSpPr/>
          <p:nvPr/>
        </p:nvGrpSpPr>
        <p:grpSpPr>
          <a:xfrm>
            <a:off x="4715510" y="4291965"/>
            <a:ext cx="640715" cy="545465"/>
            <a:chOff x="849" y="6761"/>
            <a:chExt cx="1009" cy="859"/>
          </a:xfrm>
        </p:grpSpPr>
        <p:sp>
          <p:nvSpPr>
            <p:cNvPr id="15" name="等腰三角形 14"/>
            <p:cNvSpPr/>
            <p:nvPr/>
          </p:nvSpPr>
          <p:spPr>
            <a:xfrm>
              <a:off x="849" y="6761"/>
              <a:ext cx="907" cy="680"/>
            </a:xfrm>
            <a:prstGeom prst="triangle">
              <a:avLst/>
            </a:prstGeom>
            <a:solidFill>
              <a:srgbClr val="FFFF0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sz="3200" dirty="0" smtClean="0"/>
            </a:p>
          </p:txBody>
        </p:sp>
        <p:sp>
          <p:nvSpPr>
            <p:cNvPr id="16" name="文本框 15"/>
            <p:cNvSpPr txBox="1"/>
            <p:nvPr/>
          </p:nvSpPr>
          <p:spPr>
            <a:xfrm>
              <a:off x="1008" y="6798"/>
              <a:ext cx="851" cy="822"/>
            </a:xfrm>
            <a:prstGeom prst="rect">
              <a:avLst/>
            </a:prstGeom>
            <a:noFill/>
          </p:spPr>
          <p:txBody>
            <a:bodyPr wrap="none" rtlCol="0">
              <a:spAutoFit/>
            </a:bodyPr>
            <a:lstStyle/>
            <a:p>
              <a:r>
                <a:rPr lang="zh-CN" altLang="en-US" sz="2800" b="1">
                  <a:latin typeface="+mj-ea"/>
                  <a:ea typeface="+mj-ea"/>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000" fill="hold"/>
                                        <p:tgtEl>
                                          <p:spTgt spid="6"/>
                                        </p:tgtEl>
                                      </p:cBhvr>
                                    </p:cmd>
                                  </p:childTnLst>
                                </p:cTn>
                              </p:par>
                              <p:par>
                                <p:cTn id="7" presetID="1" presetClass="mediacall" presetSubtype="0" fill="hold" nodeType="withEffect">
                                  <p:stCondLst>
                                    <p:cond delay="0"/>
                                  </p:stCondLst>
                                  <p:childTnLst>
                                    <p:cmd type="call" cmd="playFrom(0.0)">
                                      <p:cBhvr additive="base">
                                        <p:cTn id="8"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repeatCount="indefinite" fill="hold" display="1">
                  <p:stCondLst>
                    <p:cond delay="indefinite"/>
                  </p:stCondLst>
                </p:cTn>
                <p:tgtEl>
                  <p:spTgt spid="3"/>
                </p:tgtEl>
              </p:cMediaNode>
            </p:video>
            <p:video>
              <p:cMediaNode>
                <p:cTn id="10" repeatCount="indefinite" fill="hold" display="1">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组合 9"/>
          <p:cNvGrpSpPr/>
          <p:nvPr/>
        </p:nvGrpSpPr>
        <p:grpSpPr>
          <a:xfrm>
            <a:off x="64135" y="3486785"/>
            <a:ext cx="8967470" cy="3294380"/>
            <a:chOff x="169" y="2551"/>
            <a:chExt cx="14122" cy="6664"/>
          </a:xfrm>
        </p:grpSpPr>
        <p:pic>
          <p:nvPicPr>
            <p:cNvPr id="7" name="图片 6"/>
            <p:cNvPicPr>
              <a:picLocks noChangeAspect="1"/>
            </p:cNvPicPr>
            <p:nvPr/>
          </p:nvPicPr>
          <p:blipFill>
            <a:blip r:embed="rId4"/>
            <a:stretch>
              <a:fillRect/>
            </a:stretch>
          </p:blipFill>
          <p:spPr>
            <a:xfrm>
              <a:off x="169" y="4045"/>
              <a:ext cx="3054" cy="4311"/>
            </a:xfrm>
            <a:prstGeom prst="rect">
              <a:avLst/>
            </a:prstGeom>
            <a:ln w="25400">
              <a:solidFill>
                <a:srgbClr val="0000FF"/>
              </a:solidFill>
            </a:ln>
            <a:scene3d>
              <a:camera prst="perspectiveRight" fov="4200000"/>
              <a:lightRig rig="threePt" dir="t"/>
            </a:scene3d>
          </p:spPr>
        </p:pic>
        <p:pic>
          <p:nvPicPr>
            <p:cNvPr id="6" name="图片 5"/>
            <p:cNvPicPr>
              <a:picLocks noChangeAspect="1"/>
            </p:cNvPicPr>
            <p:nvPr/>
          </p:nvPicPr>
          <p:blipFill>
            <a:blip r:embed="rId5">
              <a:lum bright="-6000"/>
            </a:blip>
            <a:stretch>
              <a:fillRect/>
            </a:stretch>
          </p:blipFill>
          <p:spPr>
            <a:xfrm>
              <a:off x="11055" y="3774"/>
              <a:ext cx="3236" cy="4582"/>
            </a:xfrm>
            <a:prstGeom prst="rect">
              <a:avLst/>
            </a:prstGeom>
            <a:ln w="25400">
              <a:solidFill>
                <a:srgbClr val="0000FF"/>
              </a:solidFill>
            </a:ln>
            <a:scene3d>
              <a:camera prst="perspectiveLeft" fov="4200000"/>
              <a:lightRig rig="threePt" dir="t"/>
            </a:scene3d>
          </p:spPr>
        </p:pic>
        <p:pic>
          <p:nvPicPr>
            <p:cNvPr id="3" name="图片 -2147482624" descr="230bf367c7b50ca79dc5bd028b5a03c"/>
            <p:cNvPicPr>
              <a:picLocks noChangeAspect="1"/>
            </p:cNvPicPr>
            <p:nvPr/>
          </p:nvPicPr>
          <p:blipFill>
            <a:blip r:embed="rId6"/>
            <a:stretch>
              <a:fillRect/>
            </a:stretch>
          </p:blipFill>
          <p:spPr>
            <a:xfrm>
              <a:off x="2210" y="3290"/>
              <a:ext cx="3312" cy="5319"/>
            </a:xfrm>
            <a:prstGeom prst="rect">
              <a:avLst/>
            </a:prstGeom>
            <a:ln w="25400">
              <a:solidFill>
                <a:srgbClr val="0000FF"/>
              </a:solidFill>
            </a:ln>
            <a:scene3d>
              <a:camera prst="perspectiveRight" fov="4200000"/>
              <a:lightRig rig="threePt" dir="t"/>
            </a:scene3d>
          </p:spPr>
        </p:pic>
        <p:pic>
          <p:nvPicPr>
            <p:cNvPr id="5" name="图片 4"/>
            <p:cNvPicPr>
              <a:picLocks noChangeAspect="1"/>
            </p:cNvPicPr>
            <p:nvPr/>
          </p:nvPicPr>
          <p:blipFill>
            <a:blip r:embed="rId7"/>
            <a:stretch>
              <a:fillRect/>
            </a:stretch>
          </p:blipFill>
          <p:spPr>
            <a:xfrm>
              <a:off x="8592" y="3337"/>
              <a:ext cx="3764" cy="5318"/>
            </a:xfrm>
            <a:prstGeom prst="rect">
              <a:avLst/>
            </a:prstGeom>
            <a:ln w="25400">
              <a:solidFill>
                <a:srgbClr val="0000FF"/>
              </a:solidFill>
            </a:ln>
            <a:scene3d>
              <a:camera prst="perspectiveLeft"/>
              <a:lightRig rig="threePt" dir="t"/>
            </a:scene3d>
          </p:spPr>
        </p:pic>
        <p:pic>
          <p:nvPicPr>
            <p:cNvPr id="4" name="图片 3"/>
            <p:cNvPicPr>
              <a:picLocks noChangeAspect="1"/>
            </p:cNvPicPr>
            <p:nvPr/>
          </p:nvPicPr>
          <p:blipFill>
            <a:blip r:embed="rId8"/>
            <a:stretch>
              <a:fillRect/>
            </a:stretch>
          </p:blipFill>
          <p:spPr>
            <a:xfrm>
              <a:off x="4705" y="2551"/>
              <a:ext cx="4772" cy="6664"/>
            </a:xfrm>
            <a:prstGeom prst="rect">
              <a:avLst/>
            </a:prstGeom>
            <a:ln w="25400">
              <a:solidFill>
                <a:srgbClr val="0000FF"/>
              </a:solidFill>
            </a:ln>
          </p:spPr>
        </p:pic>
      </p:grpSp>
      <p:graphicFrame>
        <p:nvGraphicFramePr>
          <p:cNvPr id="11" name="表格 10"/>
          <p:cNvGraphicFramePr/>
          <p:nvPr>
            <p:custDataLst>
              <p:tags r:id="rId1"/>
            </p:custDataLst>
          </p:nvPr>
        </p:nvGraphicFramePr>
        <p:xfrm>
          <a:off x="251460" y="1059180"/>
          <a:ext cx="8646160" cy="2322830"/>
        </p:xfrm>
        <a:graphic>
          <a:graphicData uri="http://schemas.openxmlformats.org/drawingml/2006/table">
            <a:tbl>
              <a:tblPr firstRow="1" bandRow="1">
                <a:tableStyleId>{9DCAF9ED-07DC-4A11-8D7F-57B35C25682E}</a:tableStyleId>
              </a:tblPr>
              <a:tblGrid>
                <a:gridCol w="478790">
                  <a:extLst>
                    <a:ext uri="{9D8B030D-6E8A-4147-A177-3AD203B41FA5}">
                      <a16:colId xmlns:a16="http://schemas.microsoft.com/office/drawing/2014/main" val="20000"/>
                    </a:ext>
                  </a:extLst>
                </a:gridCol>
                <a:gridCol w="3983990">
                  <a:extLst>
                    <a:ext uri="{9D8B030D-6E8A-4147-A177-3AD203B41FA5}">
                      <a16:colId xmlns:a16="http://schemas.microsoft.com/office/drawing/2014/main" val="20001"/>
                    </a:ext>
                  </a:extLst>
                </a:gridCol>
                <a:gridCol w="451485">
                  <a:extLst>
                    <a:ext uri="{9D8B030D-6E8A-4147-A177-3AD203B41FA5}">
                      <a16:colId xmlns:a16="http://schemas.microsoft.com/office/drawing/2014/main" val="20002"/>
                    </a:ext>
                  </a:extLst>
                </a:gridCol>
                <a:gridCol w="3731895">
                  <a:extLst>
                    <a:ext uri="{9D8B030D-6E8A-4147-A177-3AD203B41FA5}">
                      <a16:colId xmlns:a16="http://schemas.microsoft.com/office/drawing/2014/main" val="20003"/>
                    </a:ext>
                  </a:extLst>
                </a:gridCol>
              </a:tblGrid>
              <a:tr h="579120">
                <a:tc>
                  <a:txBody>
                    <a:bodyPr/>
                    <a:lstStyle/>
                    <a:p>
                      <a:pPr algn="ctr">
                        <a:buNone/>
                      </a:pPr>
                      <a:r>
                        <a:rPr lang="en-US" altLang="zh-CN" sz="1600" b="0" dirty="0">
                          <a:solidFill>
                            <a:schemeClr val="tx1"/>
                          </a:solidFill>
                          <a:latin typeface="微软雅黑" panose="020B0503020204020204" pitchFamily="34" charset="-122"/>
                          <a:ea typeface="微软雅黑" panose="020B0503020204020204" pitchFamily="34" charset="-122"/>
                        </a:rPr>
                        <a:t>1</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dirty="0">
                          <a:solidFill>
                            <a:schemeClr val="tx1"/>
                          </a:solidFill>
                          <a:latin typeface="微软雅黑" panose="020B0503020204020204" pitchFamily="34" charset="-122"/>
                          <a:ea typeface="微软雅黑" panose="020B0503020204020204" pitchFamily="34" charset="-122"/>
                        </a:rPr>
                        <a:t>面向智能视频识别的多边缘计算设备协作任务分配算法</a:t>
                      </a:r>
                      <a:r>
                        <a:rPr lang="zh-CN" altLang="en-US" sz="1600" b="1" dirty="0">
                          <a:solidFill>
                            <a:srgbClr val="FF0000"/>
                          </a:solidFill>
                          <a:latin typeface="微软雅黑" panose="020B0503020204020204" pitchFamily="34" charset="-122"/>
                          <a:ea typeface="微软雅黑" panose="020B0503020204020204" pitchFamily="34" charset="-122"/>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buNone/>
                      </a:pPr>
                      <a:r>
                        <a:rPr lang="en-US" altLang="zh-CN" sz="1600" b="0">
                          <a:solidFill>
                            <a:schemeClr val="tx1"/>
                          </a:solidFill>
                          <a:latin typeface="微软雅黑" panose="020B0503020204020204" pitchFamily="34" charset="-122"/>
                          <a:ea typeface="微软雅黑" panose="020B0503020204020204" pitchFamily="34" charset="-122"/>
                        </a:rPr>
                        <a:t>4</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dirty="0">
                          <a:solidFill>
                            <a:schemeClr val="tx1"/>
                          </a:solidFill>
                          <a:latin typeface="微软雅黑" panose="020B0503020204020204" pitchFamily="34" charset="-122"/>
                          <a:ea typeface="微软雅黑" panose="020B0503020204020204" pitchFamily="34" charset="-122"/>
                        </a:rPr>
                        <a:t>一种基于图像融合的管道周边机械识别模型训练数据尺度处理方法</a:t>
                      </a:r>
                      <a:r>
                        <a:rPr lang="zh-CN" altLang="en-US" sz="1600" b="1" dirty="0">
                          <a:solidFill>
                            <a:srgbClr val="FF0000"/>
                          </a:solidFill>
                          <a:latin typeface="微软雅黑" panose="020B0503020204020204" pitchFamily="34" charset="-122"/>
                          <a:ea typeface="微软雅黑" panose="020B0503020204020204" pitchFamily="34" charset="-122"/>
                          <a:sym typeface="+mn-ea"/>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extLst>
                  <a:ext uri="{0D108BD9-81ED-4DB2-BD59-A6C34878D82A}">
                    <a16:rowId xmlns:a16="http://schemas.microsoft.com/office/drawing/2014/main" val="10000"/>
                  </a:ext>
                </a:extLst>
              </a:tr>
              <a:tr h="579120">
                <a:tc>
                  <a:txBody>
                    <a:bodyPr/>
                    <a:lstStyle/>
                    <a:p>
                      <a:pPr algn="ctr">
                        <a:buNone/>
                      </a:pPr>
                      <a:r>
                        <a:rPr lang="en-US" altLang="zh-CN" sz="1600" b="0">
                          <a:latin typeface="微软雅黑" panose="020B0503020204020204" pitchFamily="34" charset="-122"/>
                          <a:ea typeface="微软雅黑" panose="020B0503020204020204" pitchFamily="34" charset="-122"/>
                        </a:rPr>
                        <a:t>2</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dirty="0">
                          <a:latin typeface="微软雅黑" panose="020B0503020204020204" pitchFamily="34" charset="-122"/>
                          <a:ea typeface="微软雅黑" panose="020B0503020204020204" pitchFamily="34" charset="-122"/>
                        </a:rPr>
                        <a:t>一种面向工程机械施工检测的低功耗视频监控机制</a:t>
                      </a:r>
                      <a:r>
                        <a:rPr lang="zh-CN" altLang="en-US" sz="1600" b="1" dirty="0">
                          <a:solidFill>
                            <a:srgbClr val="FF0000"/>
                          </a:solidFill>
                          <a:latin typeface="微软雅黑" panose="020B0503020204020204" pitchFamily="34" charset="-122"/>
                          <a:ea typeface="微软雅黑" panose="020B0503020204020204" pitchFamily="34" charset="-122"/>
                          <a:sym typeface="+mn-ea"/>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buNone/>
                      </a:pPr>
                      <a:r>
                        <a:rPr lang="en-US" altLang="zh-CN" sz="1600" b="0">
                          <a:latin typeface="微软雅黑" panose="020B0503020204020204" pitchFamily="34" charset="-122"/>
                          <a:ea typeface="微软雅黑" panose="020B0503020204020204" pitchFamily="34" charset="-122"/>
                        </a:rPr>
                        <a:t>5</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dirty="0">
                          <a:latin typeface="微软雅黑" panose="020B0503020204020204" pitchFamily="34" charset="-122"/>
                          <a:ea typeface="微软雅黑" panose="020B0503020204020204" pitchFamily="34" charset="-122"/>
                        </a:rPr>
                        <a:t>一种针对管道周边机械设备图片的数据集构建方法及装置</a:t>
                      </a:r>
                      <a:r>
                        <a:rPr lang="zh-CN" altLang="en-US" sz="1600" b="1" dirty="0">
                          <a:solidFill>
                            <a:srgbClr val="FF0000"/>
                          </a:solidFill>
                          <a:latin typeface="微软雅黑" panose="020B0503020204020204" pitchFamily="34" charset="-122"/>
                          <a:ea typeface="微软雅黑" panose="020B0503020204020204" pitchFamily="34" charset="-122"/>
                          <a:sym typeface="+mn-ea"/>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extLst>
                  <a:ext uri="{0D108BD9-81ED-4DB2-BD59-A6C34878D82A}">
                    <a16:rowId xmlns:a16="http://schemas.microsoft.com/office/drawing/2014/main" val="10001"/>
                  </a:ext>
                </a:extLst>
              </a:tr>
              <a:tr h="559435">
                <a:tc>
                  <a:txBody>
                    <a:bodyPr/>
                    <a:lstStyle/>
                    <a:p>
                      <a:pPr algn="ctr">
                        <a:buNone/>
                      </a:pPr>
                      <a:r>
                        <a:rPr lang="en-US" altLang="zh-CN" sz="1600" b="0">
                          <a:latin typeface="微软雅黑" panose="020B0503020204020204" pitchFamily="34" charset="-122"/>
                          <a:ea typeface="微软雅黑" panose="020B0503020204020204" pitchFamily="34" charset="-122"/>
                        </a:rPr>
                        <a:t>3</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dirty="0">
                          <a:latin typeface="微软雅黑" panose="020B0503020204020204" pitchFamily="34" charset="-122"/>
                          <a:ea typeface="微软雅黑" panose="020B0503020204020204" pitchFamily="34" charset="-122"/>
                          <a:cs typeface="微软雅黑" panose="020B0503020204020204" pitchFamily="34" charset="-122"/>
                        </a:rPr>
                        <a:t>一种基于SSD算法的管道周边机械设备识别方法</a:t>
                      </a:r>
                      <a:r>
                        <a:rPr lang="zh-CN" altLang="en-US" sz="1600" b="1" dirty="0">
                          <a:solidFill>
                            <a:srgbClr val="FF0000"/>
                          </a:solidFill>
                          <a:latin typeface="微软雅黑" panose="020B0503020204020204" pitchFamily="34" charset="-122"/>
                          <a:ea typeface="微软雅黑" panose="020B0503020204020204" pitchFamily="34" charset="-122"/>
                          <a:sym typeface="+mn-ea"/>
                        </a:rPr>
                        <a:t>（发明专利）</a:t>
                      </a:r>
                      <a:endPar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buNone/>
                      </a:pPr>
                      <a:r>
                        <a:rPr lang="en-US" altLang="zh-CN" sz="1600" b="0">
                          <a:latin typeface="微软雅黑" panose="020B0503020204020204" pitchFamily="34" charset="-122"/>
                          <a:ea typeface="微软雅黑" panose="020B0503020204020204" pitchFamily="34" charset="-122"/>
                        </a:rPr>
                        <a:t>6</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just">
                        <a:buNone/>
                      </a:pPr>
                      <a:r>
                        <a:rPr lang="zh-CN" altLang="en-US" sz="1600" b="0" dirty="0">
                          <a:latin typeface="微软雅黑" panose="020B0503020204020204" pitchFamily="34" charset="-122"/>
                          <a:ea typeface="微软雅黑" panose="020B0503020204020204" pitchFamily="34" charset="-122"/>
                        </a:rPr>
                        <a:t>一种基于图像组合的管道周边机械识别模型训练数据尺度处理方法</a:t>
                      </a:r>
                      <a:r>
                        <a:rPr lang="zh-CN" altLang="en-US" sz="1600" b="1" dirty="0">
                          <a:solidFill>
                            <a:srgbClr val="FF0000"/>
                          </a:solidFill>
                          <a:latin typeface="微软雅黑" panose="020B0503020204020204" pitchFamily="34" charset="-122"/>
                          <a:ea typeface="微软雅黑" panose="020B0503020204020204" pitchFamily="34" charset="-122"/>
                          <a:sym typeface="+mn-ea"/>
                        </a:rPr>
                        <a:t>（发明专利）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extLst>
                  <a:ext uri="{0D108BD9-81ED-4DB2-BD59-A6C34878D82A}">
                    <a16:rowId xmlns:a16="http://schemas.microsoft.com/office/drawing/2014/main" val="10002"/>
                  </a:ext>
                </a:extLst>
              </a:tr>
              <a:tr h="585470">
                <a:tc>
                  <a:txBody>
                    <a:bodyPr/>
                    <a:lstStyle/>
                    <a:p>
                      <a:pPr algn="ctr">
                        <a:buNone/>
                      </a:pPr>
                      <a:r>
                        <a:rPr lang="en-US" altLang="zh-CN" sz="1600" b="0">
                          <a:latin typeface="微软雅黑" panose="020B0503020204020204" pitchFamily="34" charset="-122"/>
                          <a:ea typeface="微软雅黑" panose="020B0503020204020204" pitchFamily="34" charset="-122"/>
                        </a:rPr>
                        <a:t>7</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gridSpan="3">
                  <a:txBody>
                    <a:bodyPr/>
                    <a:lstStyle/>
                    <a:p>
                      <a:pPr algn="just">
                        <a:buNone/>
                      </a:pPr>
                      <a:r>
                        <a:rPr lang="zh-CN" altLang="en-US" sz="1600" b="0" dirty="0">
                          <a:latin typeface="微软雅黑" panose="020B0503020204020204" pitchFamily="34" charset="-122"/>
                          <a:ea typeface="微软雅黑" panose="020B0503020204020204" pitchFamily="34" charset="-122"/>
                          <a:cs typeface="微软雅黑" panose="020B0503020204020204" pitchFamily="34" charset="-122"/>
                        </a:rPr>
                        <a:t>一种基于海思3559A的管道周边机械设备识别及危险行为检测设备</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（实用新型专利）</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hMerge="1">
                  <a:txBody>
                    <a:bodyPr/>
                    <a:lstStyle/>
                    <a:p>
                      <a:endParaRPr lang="zh-CN"/>
                    </a:p>
                  </a:txBody>
                  <a:tcPr anchor="ctr">
                    <a:lnT w="3175">
                      <a:solidFill>
                        <a:schemeClr val="tx1"/>
                      </a:solidFill>
                      <a:prstDash val="solid"/>
                    </a:lnT>
                    <a:lnB w="3175">
                      <a:solidFill>
                        <a:schemeClr val="tx1"/>
                      </a:solidFill>
                      <a:prstDash val="solid"/>
                    </a:lnB>
                  </a:tcPr>
                </a:tc>
                <a:tc hMerge="1">
                  <a:txBody>
                    <a:bodyPr/>
                    <a:lstStyle/>
                    <a:p>
                      <a:endParaRPr lang="zh-CN"/>
                    </a:p>
                  </a:txBody>
                  <a:tcPr anchor="ctr">
                    <a:lnR w="3175">
                      <a:solidFill>
                        <a:schemeClr val="tx1"/>
                      </a:solidFill>
                      <a:prstDash val="solid"/>
                    </a:lnR>
                    <a:lnT w="3175">
                      <a:solidFill>
                        <a:schemeClr val="tx1"/>
                      </a:solidFill>
                      <a:prstDash val="solid"/>
                    </a:lnT>
                    <a:lnB w="3175">
                      <a:solidFill>
                        <a:schemeClr val="tx1"/>
                      </a:solidFill>
                      <a:prstDash val="solid"/>
                    </a:lnB>
                  </a:tcPr>
                </a:tc>
                <a:extLst>
                  <a:ext uri="{0D108BD9-81ED-4DB2-BD59-A6C34878D82A}">
                    <a16:rowId xmlns:a16="http://schemas.microsoft.com/office/drawing/2014/main" val="10003"/>
                  </a:ext>
                </a:extLst>
              </a:tr>
            </a:tbl>
          </a:graphicData>
        </a:graphic>
      </p:graphicFrame>
      <p:sp>
        <p:nvSpPr>
          <p:cNvPr id="2" name="文本框 1"/>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二、项目介绍：成熟度</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85532" y="1825444"/>
            <a:ext cx="7772757" cy="696335"/>
          </a:xfrm>
          <a:prstGeom prst="rect">
            <a:avLst/>
          </a:prstGeom>
        </p:spPr>
        <p:txBody>
          <a:bodyPr lIns="81606" tIns="40803" rIns="81606" bIns="40803"/>
          <a:lstStyle/>
          <a:p>
            <a:r>
              <a:rPr lang="zh-CN" altLang="en-US" sz="3600" dirty="0">
                <a:latin typeface="方正大标宋简体" panose="02010601030101010101" pitchFamily="2" charset="-122"/>
                <a:ea typeface="方正大标宋简体" panose="02010601030101010101" pitchFamily="2" charset="-122"/>
              </a:rPr>
              <a:t>目  录</a:t>
            </a:r>
          </a:p>
        </p:txBody>
      </p:sp>
      <p:grpSp>
        <p:nvGrpSpPr>
          <p:cNvPr id="3" name="组合 17"/>
          <p:cNvGrpSpPr/>
          <p:nvPr/>
        </p:nvGrpSpPr>
        <p:grpSpPr bwMode="auto">
          <a:xfrm>
            <a:off x="1650245" y="5093057"/>
            <a:ext cx="5619750" cy="529815"/>
            <a:chOff x="4000956" y="786892"/>
            <a:chExt cx="5618815" cy="676373"/>
          </a:xfrm>
        </p:grpSpPr>
        <p:sp>
          <p:nvSpPr>
            <p:cNvPr id="19"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圆角矩形 16"/>
            <p:cNvSpPr>
              <a:spLocks noChangeArrowheads="1"/>
            </p:cNvSpPr>
            <p:nvPr/>
          </p:nvSpPr>
          <p:spPr bwMode="auto">
            <a:xfrm>
              <a:off x="4085080" y="786892"/>
              <a:ext cx="1403117" cy="676373"/>
            </a:xfrm>
            <a:prstGeom prst="roundRect">
              <a:avLst>
                <a:gd name="adj" fmla="val 16667"/>
              </a:avLst>
            </a:prstGeom>
            <a:solidFill>
              <a:srgbClr val="0000FF"/>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1"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3</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2" name="文本占位符 2"/>
            <p:cNvSpPr txBox="1">
              <a:spLocks noChangeArrowheads="1"/>
            </p:cNvSpPr>
            <p:nvPr/>
          </p:nvSpPr>
          <p:spPr bwMode="auto">
            <a:xfrm>
              <a:off x="5469211" y="842740"/>
              <a:ext cx="4150560" cy="570013"/>
            </a:xfrm>
            <a:prstGeom prst="rect">
              <a:avLst/>
            </a:prstGeom>
            <a:noFill/>
            <a:ln w="38100">
              <a:solidFill>
                <a:srgbClr val="0000FF"/>
              </a:solid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 </a:t>
              </a:r>
              <a:r>
                <a:rPr lang="zh-CN" altLang="en-US" sz="2100" b="1" dirty="0">
                  <a:solidFill>
                    <a:srgbClr val="0000FF"/>
                  </a:solidFill>
                  <a:latin typeface="微软雅黑" panose="020B0503020204020204" pitchFamily="34" charset="-122"/>
                  <a:ea typeface="微软雅黑" panose="020B0503020204020204" pitchFamily="34" charset="-122"/>
                  <a:sym typeface="+mn-ea"/>
                </a:rPr>
                <a:t>效益及展望</a:t>
              </a:r>
              <a:endParaRPr lang="zh-CN" altLang="en-US" sz="2100" b="1" dirty="0">
                <a:solidFill>
                  <a:srgbClr val="0000FF"/>
                </a:solidFill>
                <a:latin typeface="微软雅黑" panose="020B0503020204020204" pitchFamily="34" charset="-122"/>
                <a:ea typeface="微软雅黑" panose="020B0503020204020204" pitchFamily="34" charset="-122"/>
              </a:endParaRPr>
            </a:p>
          </p:txBody>
        </p:sp>
      </p:grpSp>
      <p:grpSp>
        <p:nvGrpSpPr>
          <p:cNvPr id="4" name="组合 23"/>
          <p:cNvGrpSpPr/>
          <p:nvPr/>
        </p:nvGrpSpPr>
        <p:grpSpPr bwMode="auto">
          <a:xfrm>
            <a:off x="1656435" y="3980570"/>
            <a:ext cx="5619750" cy="529815"/>
            <a:chOff x="4000956" y="786892"/>
            <a:chExt cx="5618815" cy="676373"/>
          </a:xfrm>
        </p:grpSpPr>
        <p:sp>
          <p:nvSpPr>
            <p:cNvPr id="25"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6"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7"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2</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8"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项目介绍</a:t>
              </a:r>
              <a:r>
                <a:rPr lang="zh-CN" altLang="en-US" sz="2100" b="1" dirty="0">
                  <a:solidFill>
                    <a:srgbClr val="C00000"/>
                  </a:solidFill>
                  <a:latin typeface="微软雅黑" panose="020B0503020204020204" pitchFamily="34" charset="-122"/>
                  <a:ea typeface="微软雅黑" panose="020B0503020204020204" pitchFamily="34" charset="-122"/>
                </a:rPr>
                <a:t> </a:t>
              </a:r>
            </a:p>
          </p:txBody>
        </p:sp>
      </p:grpSp>
      <p:grpSp>
        <p:nvGrpSpPr>
          <p:cNvPr id="6" name="组合 23"/>
          <p:cNvGrpSpPr/>
          <p:nvPr/>
        </p:nvGrpSpPr>
        <p:grpSpPr bwMode="auto">
          <a:xfrm>
            <a:off x="1649994" y="2863911"/>
            <a:ext cx="5619750" cy="529815"/>
            <a:chOff x="4000956" y="786892"/>
            <a:chExt cx="5618815" cy="676373"/>
          </a:xfrm>
        </p:grpSpPr>
        <p:sp>
          <p:nvSpPr>
            <p:cNvPr id="23"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9"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1</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30"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项目背景</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7"/>
          <p:cNvSpPr txBox="1">
            <a:spLocks noChangeAspect="1" noChangeArrowheads="1"/>
          </p:cNvSpPr>
          <p:nvPr/>
        </p:nvSpPr>
        <p:spPr bwMode="auto">
          <a:xfrm>
            <a:off x="584200" y="1388110"/>
            <a:ext cx="2219960" cy="280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6" rIns="91411" bIns="4570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096645" fontAlgn="auto">
              <a:spcAft>
                <a:spcPts val="1200"/>
              </a:spcAft>
            </a:pPr>
            <a:r>
              <a:rPr lang="zh-CN" altLang="en-US" sz="2000" b="1" dirty="0">
                <a:solidFill>
                  <a:prstClr val="black">
                    <a:lumMod val="85000"/>
                    <a:lumOff val="15000"/>
                  </a:prstClr>
                </a:solidFill>
                <a:latin typeface="微软雅黑" panose="020B0503020204020204" pitchFamily="34" charset="-122"/>
              </a:rPr>
              <a:t>安全效益</a:t>
            </a:r>
            <a:endParaRPr lang="en-US" altLang="zh-CN" sz="2000" b="1" dirty="0">
              <a:solidFill>
                <a:prstClr val="black">
                  <a:lumMod val="85000"/>
                  <a:lumOff val="15000"/>
                </a:prstClr>
              </a:solidFill>
              <a:latin typeface="微软雅黑" panose="020B0503020204020204" pitchFamily="34" charset="-122"/>
            </a:endParaRPr>
          </a:p>
          <a:p>
            <a:pPr indent="-360045" algn="just" defTabSz="1096645" fontAlgn="auto">
              <a:lnSpc>
                <a:spcPts val="2400"/>
              </a:lnSpc>
              <a:buClr>
                <a:srgbClr val="0070C0"/>
              </a:buClr>
              <a:buFont typeface="Wingdings" panose="05000000000000000000" pitchFamily="2" charset="2"/>
              <a:buChar char="n"/>
            </a:pPr>
            <a:r>
              <a:rPr sz="1600" dirty="0">
                <a:solidFill>
                  <a:prstClr val="black">
                    <a:lumMod val="85000"/>
                    <a:lumOff val="15000"/>
                  </a:prstClr>
                </a:solidFill>
                <a:latin typeface="微软雅黑" panose="020B0503020204020204" pitchFamily="34" charset="-122"/>
              </a:rPr>
              <a:t>46台设备在1年内共计</a:t>
            </a:r>
            <a:r>
              <a:rPr sz="1600" b="1" dirty="0">
                <a:solidFill>
                  <a:srgbClr val="FF0000"/>
                </a:solidFill>
                <a:latin typeface="微软雅黑" panose="020B0503020204020204" pitchFamily="34" charset="-122"/>
              </a:rPr>
              <a:t>捕获31279次告警信息</a:t>
            </a:r>
            <a:r>
              <a:rPr sz="1600" dirty="0">
                <a:solidFill>
                  <a:prstClr val="black">
                    <a:lumMod val="85000"/>
                    <a:lumOff val="15000"/>
                  </a:prstClr>
                </a:solidFill>
                <a:latin typeface="微软雅黑" panose="020B0503020204020204" pitchFamily="34" charset="-122"/>
              </a:rPr>
              <a:t>，</a:t>
            </a:r>
            <a:r>
              <a:rPr lang="zh-CN" sz="1600" b="1" dirty="0">
                <a:solidFill>
                  <a:srgbClr val="FF0000"/>
                </a:solidFill>
                <a:latin typeface="微软雅黑" panose="020B0503020204020204" pitchFamily="34" charset="-122"/>
              </a:rPr>
              <a:t>准确率</a:t>
            </a:r>
            <a:r>
              <a:rPr lang="en-US" altLang="zh-CN" sz="1600" b="1" dirty="0">
                <a:solidFill>
                  <a:srgbClr val="FF0000"/>
                </a:solidFill>
                <a:latin typeface="微软雅黑" panose="020B0503020204020204" pitchFamily="34" charset="-122"/>
              </a:rPr>
              <a:t>96%</a:t>
            </a:r>
            <a:r>
              <a:rPr lang="zh-CN" altLang="en-US" sz="1600" dirty="0">
                <a:solidFill>
                  <a:prstClr val="black">
                    <a:lumMod val="85000"/>
                    <a:lumOff val="15000"/>
                  </a:prstClr>
                </a:solidFill>
                <a:latin typeface="微软雅黑" panose="020B0503020204020204" pitchFamily="34" charset="-122"/>
              </a:rPr>
              <a:t>，</a:t>
            </a:r>
            <a:r>
              <a:rPr sz="1600" dirty="0">
                <a:solidFill>
                  <a:prstClr val="black">
                    <a:lumMod val="85000"/>
                    <a:lumOff val="15000"/>
                  </a:prstClr>
                </a:solidFill>
                <a:latin typeface="微软雅黑" panose="020B0503020204020204" pitchFamily="34" charset="-122"/>
              </a:rPr>
              <a:t>有效提供了170余管道周边第三方施工信息，保证了所覆盖区域内管道</a:t>
            </a:r>
            <a:r>
              <a:rPr sz="1600" b="1" dirty="0">
                <a:solidFill>
                  <a:srgbClr val="FF0000"/>
                </a:solidFill>
                <a:latin typeface="微软雅黑" panose="020B0503020204020204" pitchFamily="34" charset="-122"/>
              </a:rPr>
              <a:t>破坏率为0%</a:t>
            </a:r>
            <a:r>
              <a:rPr lang="zh-CN" altLang="en-US" sz="1600" b="1" dirty="0">
                <a:solidFill>
                  <a:srgbClr val="FF0000"/>
                </a:solidFill>
                <a:latin typeface="微软雅黑" panose="020B0503020204020204" pitchFamily="34" charset="-122"/>
              </a:rPr>
              <a:t>。</a:t>
            </a:r>
          </a:p>
        </p:txBody>
      </p:sp>
      <p:sp>
        <p:nvSpPr>
          <p:cNvPr id="32" name="文本框 7"/>
          <p:cNvSpPr txBox="1">
            <a:spLocks noChangeAspect="1" noChangeArrowheads="1"/>
          </p:cNvSpPr>
          <p:nvPr/>
        </p:nvSpPr>
        <p:spPr bwMode="auto">
          <a:xfrm>
            <a:off x="6360795" y="1124585"/>
            <a:ext cx="2567940" cy="363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6" rIns="91411" bIns="4570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096645" fontAlgn="auto">
              <a:spcAft>
                <a:spcPts val="1200"/>
              </a:spcAft>
            </a:pPr>
            <a:r>
              <a:rPr lang="zh-CN" altLang="en-US" sz="2000" b="1" dirty="0">
                <a:solidFill>
                  <a:prstClr val="black">
                    <a:lumMod val="85000"/>
                    <a:lumOff val="15000"/>
                  </a:prstClr>
                </a:solidFill>
                <a:latin typeface="微软雅黑" panose="020B0503020204020204" pitchFamily="34" charset="-122"/>
              </a:rPr>
              <a:t>经济效益</a:t>
            </a:r>
            <a:endParaRPr lang="en-US" altLang="zh-CN" sz="2000" b="1"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sz="1600" b="1" dirty="0">
                <a:solidFill>
                  <a:srgbClr val="FF0000"/>
                </a:solidFill>
                <a:latin typeface="微软雅黑" panose="020B0503020204020204" pitchFamily="34" charset="-122"/>
              </a:rPr>
              <a:t>已节省了</a:t>
            </a:r>
            <a:r>
              <a:rPr lang="en-US" altLang="zh-CN" sz="1600" b="1" dirty="0">
                <a:solidFill>
                  <a:srgbClr val="FF0000"/>
                </a:solidFill>
                <a:latin typeface="微软雅黑" panose="020B0503020204020204" pitchFamily="34" charset="-122"/>
              </a:rPr>
              <a:t>1200</a:t>
            </a:r>
            <a:r>
              <a:rPr lang="zh-CN" altLang="en-US" sz="1600" b="1" dirty="0">
                <a:solidFill>
                  <a:srgbClr val="FF0000"/>
                </a:solidFill>
                <a:latin typeface="微软雅黑" panose="020B0503020204020204" pitchFamily="34" charset="-122"/>
              </a:rPr>
              <a:t>万元</a:t>
            </a:r>
            <a:r>
              <a:rPr lang="zh-CN" altLang="en-US" sz="1600" dirty="0">
                <a:solidFill>
                  <a:prstClr val="black">
                    <a:lumMod val="85000"/>
                    <a:lumOff val="15000"/>
                  </a:prstClr>
                </a:solidFill>
                <a:latin typeface="微软雅黑" panose="020B0503020204020204" pitchFamily="34" charset="-122"/>
              </a:rPr>
              <a:t>的人工巡护成本；</a:t>
            </a:r>
            <a:endParaRPr lang="en-US" altLang="zh-CN" sz="1600"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向浙江中控等</a:t>
            </a:r>
            <a:r>
              <a:rPr lang="en-US" altLang="zh-CN" sz="1600" dirty="0">
                <a:solidFill>
                  <a:prstClr val="black">
                    <a:lumMod val="85000"/>
                    <a:lumOff val="15000"/>
                  </a:prstClr>
                </a:solidFill>
                <a:latin typeface="微软雅黑" panose="020B0503020204020204" pitchFamily="34" charset="-122"/>
              </a:rPr>
              <a:t>5</a:t>
            </a:r>
            <a:r>
              <a:rPr lang="zh-CN" altLang="en-US" sz="1600" dirty="0">
                <a:solidFill>
                  <a:prstClr val="black">
                    <a:lumMod val="85000"/>
                    <a:lumOff val="15000"/>
                  </a:prstClr>
                </a:solidFill>
                <a:latin typeface="微软雅黑" panose="020B0503020204020204" pitchFamily="34" charset="-122"/>
              </a:rPr>
              <a:t>家单位通过技术转让的形式</a:t>
            </a:r>
            <a:r>
              <a:rPr lang="zh-CN" altLang="en-US" sz="1600" b="1" dirty="0">
                <a:solidFill>
                  <a:srgbClr val="FF0000"/>
                </a:solidFill>
                <a:latin typeface="微软雅黑" panose="020B0503020204020204" pitchFamily="34" charset="-122"/>
              </a:rPr>
              <a:t>直接获利</a:t>
            </a:r>
            <a:r>
              <a:rPr lang="en-US" altLang="zh-CN" sz="1600" b="1" dirty="0">
                <a:solidFill>
                  <a:srgbClr val="FF0000"/>
                </a:solidFill>
                <a:latin typeface="微软雅黑" panose="020B0503020204020204" pitchFamily="34" charset="-122"/>
              </a:rPr>
              <a:t>384.3</a:t>
            </a:r>
            <a:r>
              <a:rPr lang="zh-CN" altLang="en-US" sz="1600" b="1" dirty="0">
                <a:solidFill>
                  <a:srgbClr val="FF0000"/>
                </a:solidFill>
                <a:latin typeface="微软雅黑" panose="020B0503020204020204" pitchFamily="34" charset="-122"/>
              </a:rPr>
              <a:t>万元</a:t>
            </a:r>
            <a:r>
              <a:rPr lang="zh-CN" altLang="en-US" sz="1600" dirty="0">
                <a:solidFill>
                  <a:prstClr val="black">
                    <a:lumMod val="85000"/>
                    <a:lumOff val="15000"/>
                  </a:prstClr>
                </a:solidFill>
                <a:latin typeface="微软雅黑" panose="020B0503020204020204" pitchFamily="34" charset="-122"/>
              </a:rPr>
              <a:t>；</a:t>
            </a: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有效避免了因第三方施工发生管道爆裂造成的设备、运输介质损失等直接经济。</a:t>
            </a:r>
          </a:p>
        </p:txBody>
      </p:sp>
      <p:sp>
        <p:nvSpPr>
          <p:cNvPr id="33" name="文本框 7"/>
          <p:cNvSpPr txBox="1">
            <a:spLocks noChangeAspect="1" noChangeArrowheads="1"/>
          </p:cNvSpPr>
          <p:nvPr/>
        </p:nvSpPr>
        <p:spPr bwMode="auto">
          <a:xfrm>
            <a:off x="2235200" y="4650105"/>
            <a:ext cx="4674235" cy="198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6" rIns="91411" bIns="4570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096645" fontAlgn="auto">
              <a:spcAft>
                <a:spcPts val="1200"/>
              </a:spcAft>
            </a:pPr>
            <a:r>
              <a:rPr lang="zh-CN" altLang="en-US" sz="2000" b="1" dirty="0">
                <a:solidFill>
                  <a:prstClr val="black">
                    <a:lumMod val="85000"/>
                    <a:lumOff val="15000"/>
                  </a:prstClr>
                </a:solidFill>
                <a:latin typeface="微软雅黑" panose="020B0503020204020204" pitchFamily="34" charset="-122"/>
              </a:rPr>
              <a:t>社会效益</a:t>
            </a:r>
            <a:endParaRPr lang="en-US" altLang="zh-CN" sz="2000" b="1"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避免天然气供应中断事件或重大安全事故的发生，确保企事业单位及居民的平稳供气；</a:t>
            </a:r>
            <a:endParaRPr lang="en-US" altLang="zh-CN" sz="1600"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确保沿线人民群众的用气安全和生命财产安全。</a:t>
            </a:r>
            <a:endParaRPr lang="en-US" altLang="zh-CN" sz="1600" dirty="0">
              <a:solidFill>
                <a:prstClr val="black">
                  <a:lumMod val="85000"/>
                  <a:lumOff val="15000"/>
                </a:prstClr>
              </a:solidFill>
              <a:latin typeface="微软雅黑" panose="020B0503020204020204" pitchFamily="34" charset="-122"/>
            </a:endParaRPr>
          </a:p>
          <a:p>
            <a:pPr indent="-360045" algn="just" defTabSz="1096645" fontAlgn="auto">
              <a:lnSpc>
                <a:spcPts val="2400"/>
              </a:lnSpc>
              <a:spcBef>
                <a:spcPts val="400"/>
              </a:spcBef>
              <a:buClr>
                <a:srgbClr val="0070C0"/>
              </a:buClr>
              <a:buFont typeface="Wingdings" panose="05000000000000000000" pitchFamily="2" charset="2"/>
              <a:buChar char="n"/>
            </a:pPr>
            <a:r>
              <a:rPr lang="zh-CN" altLang="en-US" sz="1600" dirty="0">
                <a:solidFill>
                  <a:prstClr val="black">
                    <a:lumMod val="85000"/>
                    <a:lumOff val="15000"/>
                  </a:prstClr>
                </a:solidFill>
                <a:latin typeface="微软雅黑" panose="020B0503020204020204" pitchFamily="34" charset="-122"/>
              </a:rPr>
              <a:t>高效利用太阳能资源，</a:t>
            </a:r>
            <a:r>
              <a:rPr lang="zh-CN" altLang="en-US" sz="1600" b="1" dirty="0">
                <a:solidFill>
                  <a:srgbClr val="FF0000"/>
                </a:solidFill>
                <a:latin typeface="微软雅黑" panose="020B0503020204020204" pitchFamily="34" charset="-122"/>
              </a:rPr>
              <a:t>助力实现碳中和</a:t>
            </a:r>
            <a:r>
              <a:rPr lang="zh-CN" altLang="en-US" sz="1600" dirty="0">
                <a:solidFill>
                  <a:srgbClr val="FF0000"/>
                </a:solidFill>
                <a:latin typeface="微软雅黑" panose="020B0503020204020204" pitchFamily="34" charset="-122"/>
              </a:rPr>
              <a:t>。</a:t>
            </a:r>
            <a:endParaRPr lang="en-US" altLang="zh-CN" sz="1600" dirty="0">
              <a:solidFill>
                <a:srgbClr val="FF0000"/>
              </a:solidFill>
              <a:latin typeface="微软雅黑" panose="020B0503020204020204" pitchFamily="34" charset="-122"/>
            </a:endParaRPr>
          </a:p>
        </p:txBody>
      </p:sp>
      <p:grpSp>
        <p:nvGrpSpPr>
          <p:cNvPr id="3" name="组合 2"/>
          <p:cNvGrpSpPr/>
          <p:nvPr/>
        </p:nvGrpSpPr>
        <p:grpSpPr>
          <a:xfrm>
            <a:off x="3179445" y="1085850"/>
            <a:ext cx="2828290" cy="3465195"/>
            <a:chOff x="5007" y="2666"/>
            <a:chExt cx="4454" cy="5457"/>
          </a:xfrm>
        </p:grpSpPr>
        <p:sp>
          <p:nvSpPr>
            <p:cNvPr id="24" name="等腰三角形 23"/>
            <p:cNvSpPr>
              <a:spLocks noChangeAspect="1"/>
            </p:cNvSpPr>
            <p:nvPr/>
          </p:nvSpPr>
          <p:spPr>
            <a:xfrm>
              <a:off x="6134" y="3006"/>
              <a:ext cx="2217" cy="2234"/>
            </a:xfrm>
            <a:prstGeom prst="triangle">
              <a:avLst/>
            </a:prstGeom>
            <a:solidFill>
              <a:srgbClr val="53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fontAlgn="base">
                <a:spcBef>
                  <a:spcPct val="0"/>
                </a:spcBef>
                <a:spcAft>
                  <a:spcPct val="0"/>
                </a:spcAft>
              </a:pPr>
              <a:r>
                <a:rPr lang="zh-CN" altLang="en-US" b="1" dirty="0">
                  <a:solidFill>
                    <a:prstClr val="white"/>
                  </a:solidFill>
                  <a:latin typeface="微软雅黑" panose="020B0503020204020204" pitchFamily="34" charset="-122"/>
                  <a:ea typeface="微软雅黑" panose="020B0503020204020204" pitchFamily="34" charset="-122"/>
                </a:rPr>
                <a:t>安全</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5" name="等腰三角形 24"/>
            <p:cNvSpPr>
              <a:spLocks noChangeAspect="1"/>
            </p:cNvSpPr>
            <p:nvPr/>
          </p:nvSpPr>
          <p:spPr>
            <a:xfrm>
              <a:off x="5007" y="5246"/>
              <a:ext cx="2217" cy="2234"/>
            </a:xfrm>
            <a:prstGeom prst="triangle">
              <a:avLst/>
            </a:prstGeom>
            <a:solidFill>
              <a:srgbClr val="53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fontAlgn="base">
                <a:spcBef>
                  <a:spcPct val="0"/>
                </a:spcBef>
                <a:spcAft>
                  <a:spcPct val="0"/>
                </a:spcAft>
              </a:pPr>
              <a:r>
                <a:rPr lang="zh-CN" altLang="en-US" b="1" dirty="0">
                  <a:solidFill>
                    <a:prstClr val="white"/>
                  </a:solidFill>
                  <a:latin typeface="微软雅黑" panose="020B0503020204020204" pitchFamily="34" charset="-122"/>
                  <a:ea typeface="微软雅黑" panose="020B0503020204020204" pitchFamily="34" charset="-122"/>
                </a:rPr>
                <a:t>社会</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6" name="等腰三角形 25"/>
            <p:cNvSpPr>
              <a:spLocks noChangeAspect="1"/>
            </p:cNvSpPr>
            <p:nvPr/>
          </p:nvSpPr>
          <p:spPr>
            <a:xfrm>
              <a:off x="7244" y="5246"/>
              <a:ext cx="2217" cy="2234"/>
            </a:xfrm>
            <a:prstGeom prst="triangle">
              <a:avLst/>
            </a:prstGeom>
            <a:solidFill>
              <a:srgbClr val="53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645" fontAlgn="base">
                <a:spcBef>
                  <a:spcPct val="0"/>
                </a:spcBef>
                <a:spcAft>
                  <a:spcPct val="0"/>
                </a:spcAft>
              </a:pPr>
              <a:r>
                <a:rPr lang="zh-CN" altLang="en-US" b="1">
                  <a:solidFill>
                    <a:prstClr val="white"/>
                  </a:solidFill>
                  <a:latin typeface="微软雅黑" panose="020B0503020204020204" pitchFamily="34" charset="-122"/>
                  <a:ea typeface="微软雅黑" panose="020B0503020204020204" pitchFamily="34" charset="-122"/>
                </a:rPr>
                <a:t>经济</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7" name="等腰三角形 26"/>
            <p:cNvSpPr>
              <a:spLocks noChangeAspect="1"/>
            </p:cNvSpPr>
            <p:nvPr/>
          </p:nvSpPr>
          <p:spPr>
            <a:xfrm flipV="1">
              <a:off x="6134" y="5246"/>
              <a:ext cx="2217" cy="2234"/>
            </a:xfrm>
            <a:prstGeom prst="triangl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1" tIns="45706" rIns="91411" bIns="45706" rtlCol="0" anchor="ctr"/>
            <a:lstStyle/>
            <a:p>
              <a:pPr algn="ctr" defTabSz="1096645"/>
              <a:endParaRPr lang="zh-CN" altLang="en-US" sz="2400" dirty="0">
                <a:solidFill>
                  <a:prstClr val="white"/>
                </a:solidFill>
                <a:latin typeface="Calibri" panose="020F0502020204030204"/>
                <a:ea typeface="宋体" panose="02010600030101010101" pitchFamily="2" charset="-122"/>
              </a:endParaRPr>
            </a:p>
          </p:txBody>
        </p:sp>
        <p:sp>
          <p:nvSpPr>
            <p:cNvPr id="28" name="右大括号 27"/>
            <p:cNvSpPr>
              <a:spLocks noChangeAspect="1"/>
            </p:cNvSpPr>
            <p:nvPr/>
          </p:nvSpPr>
          <p:spPr>
            <a:xfrm rot="20014357">
              <a:off x="8371" y="2666"/>
              <a:ext cx="482" cy="4886"/>
            </a:xfrm>
            <a:prstGeom prst="rightBrace">
              <a:avLst>
                <a:gd name="adj1" fmla="val 32699"/>
                <a:gd name="adj2" fmla="val 49506"/>
              </a:avLst>
            </a:prstGeom>
            <a:ln>
              <a:solidFill>
                <a:srgbClr val="089CA3"/>
              </a:solidFill>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defTabSz="1096645"/>
              <a:endParaRPr lang="zh-CN" altLang="en-US" sz="2400" dirty="0">
                <a:solidFill>
                  <a:prstClr val="black"/>
                </a:solidFill>
                <a:latin typeface="Calibri" panose="020F0502020204030204"/>
                <a:ea typeface="宋体" panose="02010600030101010101" pitchFamily="2" charset="-122"/>
              </a:endParaRPr>
            </a:p>
          </p:txBody>
        </p:sp>
        <p:sp>
          <p:nvSpPr>
            <p:cNvPr id="29" name="右大括号 28"/>
            <p:cNvSpPr>
              <a:spLocks noChangeAspect="1"/>
            </p:cNvSpPr>
            <p:nvPr/>
          </p:nvSpPr>
          <p:spPr>
            <a:xfrm rot="1590646" flipH="1">
              <a:off x="5589" y="2675"/>
              <a:ext cx="482" cy="4852"/>
            </a:xfrm>
            <a:prstGeom prst="rightBrace">
              <a:avLst>
                <a:gd name="adj1" fmla="val 32699"/>
                <a:gd name="adj2" fmla="val 49506"/>
              </a:avLst>
            </a:prstGeom>
            <a:ln>
              <a:solidFill>
                <a:srgbClr val="089CA3"/>
              </a:solidFill>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defTabSz="1096645"/>
              <a:endParaRPr lang="zh-CN" altLang="en-US" sz="2400" dirty="0">
                <a:solidFill>
                  <a:prstClr val="black"/>
                </a:solidFill>
                <a:latin typeface="Calibri" panose="020F0502020204030204"/>
                <a:ea typeface="宋体" panose="02010600030101010101" pitchFamily="2" charset="-122"/>
              </a:endParaRPr>
            </a:p>
          </p:txBody>
        </p:sp>
        <p:sp>
          <p:nvSpPr>
            <p:cNvPr id="30" name="右大括号 29"/>
            <p:cNvSpPr>
              <a:spLocks noChangeAspect="1"/>
            </p:cNvSpPr>
            <p:nvPr/>
          </p:nvSpPr>
          <p:spPr>
            <a:xfrm rot="16200000" flipH="1">
              <a:off x="6935" y="5648"/>
              <a:ext cx="563" cy="4387"/>
            </a:xfrm>
            <a:prstGeom prst="rightBrace">
              <a:avLst>
                <a:gd name="adj1" fmla="val 32699"/>
                <a:gd name="adj2" fmla="val 49506"/>
              </a:avLst>
            </a:prstGeom>
            <a:ln>
              <a:solidFill>
                <a:srgbClr val="089CA3"/>
              </a:solidFill>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defTabSz="1096645"/>
              <a:endParaRPr lang="zh-CN" altLang="en-US" sz="2400" dirty="0">
                <a:solidFill>
                  <a:prstClr val="black"/>
                </a:solidFill>
                <a:latin typeface="Calibri" panose="020F0502020204030204"/>
                <a:ea typeface="宋体" panose="02010600030101010101" pitchFamily="2" charset="-122"/>
              </a:endParaRPr>
            </a:p>
          </p:txBody>
        </p:sp>
        <p:sp>
          <p:nvSpPr>
            <p:cNvPr id="34" name="文本框 7"/>
            <p:cNvSpPr txBox="1">
              <a:spLocks noChangeAspect="1" noChangeArrowheads="1"/>
            </p:cNvSpPr>
            <p:nvPr/>
          </p:nvSpPr>
          <p:spPr bwMode="auto">
            <a:xfrm>
              <a:off x="6406" y="5675"/>
              <a:ext cx="1676"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6" rIns="91411" bIns="4570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096645"/>
              <a:r>
                <a:rPr lang="zh-CN" altLang="en-US" sz="2000" b="1" dirty="0">
                  <a:solidFill>
                    <a:prstClr val="white"/>
                  </a:solidFill>
                  <a:latin typeface="微软雅黑" panose="020B0503020204020204" pitchFamily="34" charset="-122"/>
                </a:rPr>
                <a:t>经济性</a:t>
              </a:r>
            </a:p>
          </p:txBody>
        </p:sp>
      </p:grpSp>
      <p:sp>
        <p:nvSpPr>
          <p:cNvPr id="2" name="文本框 1"/>
          <p:cNvSpPr txBox="1"/>
          <p:nvPr/>
        </p:nvSpPr>
        <p:spPr>
          <a:xfrm>
            <a:off x="3491865" y="188595"/>
            <a:ext cx="40944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三、效益及展望：经济性</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3491865" y="188595"/>
            <a:ext cx="44500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三、效益及展望：应用前景</a:t>
            </a:r>
          </a:p>
        </p:txBody>
      </p:sp>
      <p:sp>
        <p:nvSpPr>
          <p:cNvPr id="14" name="矩形 13"/>
          <p:cNvSpPr/>
          <p:nvPr/>
        </p:nvSpPr>
        <p:spPr>
          <a:xfrm>
            <a:off x="1223645" y="1196975"/>
            <a:ext cx="7560945" cy="1223645"/>
          </a:xfrm>
          <a:prstGeom prst="rect">
            <a:avLst/>
          </a:prstGeom>
          <a:gradFill flip="none" rotWithShape="1">
            <a:gsLst>
              <a:gs pos="0">
                <a:srgbClr val="007BD3"/>
              </a:gs>
              <a:gs pos="100000">
                <a:srgbClr val="034373">
                  <a:alpha val="77000"/>
                </a:srgb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36975" rIns="96000" bIns="36975" numCol="1" spcCol="0" rtlCol="0" fromWordArt="0" anchor="ctr" anchorCtr="0" forceAA="0" compatLnSpc="1">
            <a:noAutofit/>
          </a:bodyPr>
          <a:lstStyle/>
          <a:p>
            <a:pPr lvl="0" algn="ctr">
              <a:buClrTx/>
              <a:buSzTx/>
              <a:buFontTx/>
            </a:pPr>
            <a:endParaRPr lang="zh-CN" altLang="en-US" sz="1800" b="1">
              <a:gradFill flip="none" rotWithShape="1">
                <a:gsLst>
                  <a:gs pos="0">
                    <a:schemeClr val="accent3">
                      <a:lumMod val="20000"/>
                      <a:lumOff val="80000"/>
                    </a:schemeClr>
                  </a:gs>
                  <a:gs pos="100000">
                    <a:schemeClr val="accent4"/>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16" name="圆角矩形 15"/>
          <p:cNvSpPr/>
          <p:nvPr/>
        </p:nvSpPr>
        <p:spPr>
          <a:xfrm>
            <a:off x="416560" y="1412875"/>
            <a:ext cx="1608455" cy="720090"/>
          </a:xfrm>
          <a:prstGeom prst="roundRect">
            <a:avLst>
              <a:gd name="adj" fmla="val 305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buClrTx/>
              <a:buSzTx/>
              <a:buFontTx/>
              <a:defRPr/>
            </a:pPr>
            <a:r>
              <a:rPr lang="zh-CN" altLang="en-US" b="1" dirty="0">
                <a:solidFill>
                  <a:schemeClr val="bg1"/>
                </a:solidFill>
                <a:latin typeface="微软雅黑" panose="020B0503020204020204" pitchFamily="34" charset="-122"/>
                <a:ea typeface="微软雅黑" panose="020B0503020204020204" pitchFamily="34" charset="-122"/>
                <a:sym typeface="+mn-ea"/>
              </a:rPr>
              <a:t>适用性强</a:t>
            </a:r>
          </a:p>
        </p:txBody>
      </p:sp>
      <p:cxnSp>
        <p:nvCxnSpPr>
          <p:cNvPr id="21" name="直接连接符 20"/>
          <p:cNvCxnSpPr/>
          <p:nvPr/>
        </p:nvCxnSpPr>
        <p:spPr>
          <a:xfrm flipV="1">
            <a:off x="747395" y="2204720"/>
            <a:ext cx="872490" cy="444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207135" y="2501265"/>
            <a:ext cx="7560945" cy="1223645"/>
          </a:xfrm>
          <a:prstGeom prst="rect">
            <a:avLst/>
          </a:prstGeom>
          <a:gradFill flip="none" rotWithShape="1">
            <a:gsLst>
              <a:gs pos="0">
                <a:srgbClr val="007BD3"/>
              </a:gs>
              <a:gs pos="100000">
                <a:srgbClr val="034373">
                  <a:alpha val="77000"/>
                </a:srgb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36975" rIns="96000" bIns="36975" numCol="1" spcCol="0" rtlCol="0" fromWordArt="0" anchor="ctr" anchorCtr="0" forceAA="0" compatLnSpc="1">
            <a:noAutofit/>
          </a:bodyPr>
          <a:lstStyle/>
          <a:p>
            <a:pPr lvl="0" algn="ctr">
              <a:buClrTx/>
              <a:buSzTx/>
              <a:buFontTx/>
            </a:pPr>
            <a:endParaRPr lang="zh-CN" altLang="en-US" sz="1800" b="1">
              <a:gradFill flip="none" rotWithShape="1">
                <a:gsLst>
                  <a:gs pos="0">
                    <a:schemeClr val="accent3">
                      <a:lumMod val="20000"/>
                      <a:lumOff val="80000"/>
                    </a:schemeClr>
                  </a:gs>
                  <a:gs pos="100000">
                    <a:schemeClr val="accent4"/>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3" name="圆角矩形 22"/>
          <p:cNvSpPr/>
          <p:nvPr/>
        </p:nvSpPr>
        <p:spPr>
          <a:xfrm>
            <a:off x="400050" y="2717165"/>
            <a:ext cx="1608455" cy="720090"/>
          </a:xfrm>
          <a:prstGeom prst="roundRect">
            <a:avLst>
              <a:gd name="adj" fmla="val 305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buClrTx/>
              <a:buSzTx/>
              <a:buFontTx/>
              <a:defRPr/>
            </a:pPr>
            <a:r>
              <a:rPr lang="zh-CN" altLang="en-US" b="1" dirty="0">
                <a:solidFill>
                  <a:schemeClr val="bg1"/>
                </a:solidFill>
                <a:latin typeface="微软雅黑" panose="020B0503020204020204" pitchFamily="34" charset="-122"/>
                <a:ea typeface="微软雅黑" panose="020B0503020204020204" pitchFamily="34" charset="-122"/>
                <a:sym typeface="+mn-ea"/>
              </a:rPr>
              <a:t>成本低</a:t>
            </a:r>
          </a:p>
        </p:txBody>
      </p:sp>
      <p:cxnSp>
        <p:nvCxnSpPr>
          <p:cNvPr id="24" name="直接连接符 23"/>
          <p:cNvCxnSpPr/>
          <p:nvPr/>
        </p:nvCxnSpPr>
        <p:spPr>
          <a:xfrm flipV="1">
            <a:off x="730885" y="3509010"/>
            <a:ext cx="872490" cy="444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207135" y="3818890"/>
            <a:ext cx="7560945" cy="1687195"/>
          </a:xfrm>
          <a:prstGeom prst="rect">
            <a:avLst/>
          </a:prstGeom>
          <a:gradFill flip="none" rotWithShape="1">
            <a:gsLst>
              <a:gs pos="0">
                <a:srgbClr val="007BD3"/>
              </a:gs>
              <a:gs pos="100000">
                <a:srgbClr val="034373">
                  <a:alpha val="77000"/>
                </a:srgb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36975" rIns="96000" bIns="36975" numCol="1" spcCol="0" rtlCol="0" fromWordArt="0" anchor="ctr" anchorCtr="0" forceAA="0" compatLnSpc="1">
            <a:noAutofit/>
          </a:bodyPr>
          <a:lstStyle/>
          <a:p>
            <a:pPr lvl="0" algn="ctr">
              <a:buClrTx/>
              <a:buSzTx/>
              <a:buFontTx/>
            </a:pPr>
            <a:endParaRPr lang="zh-CN" altLang="en-US" sz="1800" b="1">
              <a:gradFill flip="none" rotWithShape="1">
                <a:gsLst>
                  <a:gs pos="0">
                    <a:schemeClr val="accent3">
                      <a:lumMod val="20000"/>
                      <a:lumOff val="80000"/>
                    </a:schemeClr>
                  </a:gs>
                  <a:gs pos="100000">
                    <a:schemeClr val="accent4"/>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7" name="圆角矩形 26"/>
          <p:cNvSpPr/>
          <p:nvPr/>
        </p:nvSpPr>
        <p:spPr>
          <a:xfrm>
            <a:off x="400050" y="4266565"/>
            <a:ext cx="1608455" cy="720090"/>
          </a:xfrm>
          <a:prstGeom prst="roundRect">
            <a:avLst>
              <a:gd name="adj" fmla="val 305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buClrTx/>
              <a:buSzTx/>
              <a:buFontTx/>
              <a:defRPr/>
            </a:pPr>
            <a:r>
              <a:rPr lang="zh-CN" altLang="en-US" b="1" dirty="0">
                <a:solidFill>
                  <a:schemeClr val="bg1"/>
                </a:solidFill>
                <a:latin typeface="微软雅黑" panose="020B0503020204020204" pitchFamily="34" charset="-122"/>
                <a:ea typeface="微软雅黑" panose="020B0503020204020204" pitchFamily="34" charset="-122"/>
                <a:sym typeface="+mn-ea"/>
              </a:rPr>
              <a:t>市场空间大</a:t>
            </a:r>
          </a:p>
        </p:txBody>
      </p:sp>
      <p:cxnSp>
        <p:nvCxnSpPr>
          <p:cNvPr id="31" name="直接连接符 30"/>
          <p:cNvCxnSpPr/>
          <p:nvPr/>
        </p:nvCxnSpPr>
        <p:spPr>
          <a:xfrm flipV="1">
            <a:off x="730885" y="5058410"/>
            <a:ext cx="872490" cy="444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207135" y="5581015"/>
            <a:ext cx="7560945" cy="1099185"/>
          </a:xfrm>
          <a:prstGeom prst="rect">
            <a:avLst/>
          </a:prstGeom>
          <a:gradFill flip="none" rotWithShape="1">
            <a:gsLst>
              <a:gs pos="0">
                <a:srgbClr val="007BD3"/>
              </a:gs>
              <a:gs pos="100000">
                <a:srgbClr val="034373">
                  <a:alpha val="77000"/>
                </a:srgb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36975" rIns="96000" bIns="36975" numCol="1" spcCol="0" rtlCol="0" fromWordArt="0" anchor="ctr" anchorCtr="0" forceAA="0" compatLnSpc="1">
            <a:noAutofit/>
          </a:bodyPr>
          <a:lstStyle/>
          <a:p>
            <a:pPr lvl="0" algn="ctr">
              <a:buClrTx/>
              <a:buSzTx/>
              <a:buFontTx/>
            </a:pPr>
            <a:endParaRPr lang="zh-CN" altLang="en-US" sz="1800" b="1">
              <a:gradFill flip="none" rotWithShape="1">
                <a:gsLst>
                  <a:gs pos="0">
                    <a:schemeClr val="accent3">
                      <a:lumMod val="20000"/>
                      <a:lumOff val="80000"/>
                    </a:schemeClr>
                  </a:gs>
                  <a:gs pos="100000">
                    <a:schemeClr val="accent4"/>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37" name="圆角矩形 36"/>
          <p:cNvSpPr/>
          <p:nvPr/>
        </p:nvSpPr>
        <p:spPr>
          <a:xfrm>
            <a:off x="400050" y="5701665"/>
            <a:ext cx="1608455" cy="720090"/>
          </a:xfrm>
          <a:prstGeom prst="roundRect">
            <a:avLst>
              <a:gd name="adj" fmla="val 305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defTabSz="914400">
              <a:buClrTx/>
              <a:buSzTx/>
              <a:buFontTx/>
              <a:defRPr/>
            </a:pPr>
            <a:r>
              <a:rPr lang="zh-CN" altLang="en-US" b="1" dirty="0">
                <a:solidFill>
                  <a:schemeClr val="bg1"/>
                </a:solidFill>
                <a:latin typeface="微软雅黑" panose="020B0503020204020204" pitchFamily="34" charset="-122"/>
                <a:ea typeface="微软雅黑" panose="020B0503020204020204" pitchFamily="34" charset="-122"/>
                <a:sym typeface="+mn-ea"/>
              </a:rPr>
              <a:t>国产化</a:t>
            </a:r>
          </a:p>
        </p:txBody>
      </p:sp>
      <p:cxnSp>
        <p:nvCxnSpPr>
          <p:cNvPr id="38" name="直接连接符 37"/>
          <p:cNvCxnSpPr/>
          <p:nvPr/>
        </p:nvCxnSpPr>
        <p:spPr>
          <a:xfrm flipV="1">
            <a:off x="730885" y="6493510"/>
            <a:ext cx="872490" cy="444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979930" y="1301115"/>
            <a:ext cx="6585585" cy="1014730"/>
          </a:xfrm>
          <a:prstGeom prst="rect">
            <a:avLst/>
          </a:prstGeom>
          <a:noFill/>
        </p:spPr>
        <p:txBody>
          <a:bodyPr wrap="square" rtlCol="0" anchor="t">
            <a:spAutoFit/>
          </a:bodyPr>
          <a:lstStyle/>
          <a:p>
            <a:pPr marL="342900" indent="-342900" algn="just" fontAlgn="auto">
              <a:lnSpc>
                <a:spcPts val="2400"/>
              </a:lnSpc>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支持</a:t>
            </a:r>
            <a:r>
              <a:rPr lang="en-US" altLang="zh-CN" sz="1600" b="1" dirty="0">
                <a:solidFill>
                  <a:schemeClr val="bg1"/>
                </a:solidFill>
                <a:latin typeface="微软雅黑" panose="020B0503020204020204" pitchFamily="34" charset="-122"/>
                <a:ea typeface="微软雅黑" panose="020B0503020204020204" pitchFamily="34" charset="-122"/>
                <a:sym typeface="+mn-ea"/>
              </a:rPr>
              <a:t>GB28181</a:t>
            </a:r>
            <a:r>
              <a:rPr lang="zh-CN" altLang="en-US" sz="1600" b="1" dirty="0">
                <a:solidFill>
                  <a:schemeClr val="bg1"/>
                </a:solidFill>
                <a:latin typeface="微软雅黑" panose="020B0503020204020204" pitchFamily="34" charset="-122"/>
                <a:ea typeface="微软雅黑" panose="020B0503020204020204" pitchFamily="34" charset="-122"/>
                <a:sym typeface="+mn-ea"/>
              </a:rPr>
              <a:t>户外摄像头数据接口标准</a:t>
            </a:r>
          </a:p>
          <a:p>
            <a:pPr marL="342900" indent="-342900" algn="just" fontAlgn="auto">
              <a:lnSpc>
                <a:spcPts val="2400"/>
              </a:lnSpc>
              <a:buFont typeface="Wingdings" panose="05000000000000000000" charset="0"/>
              <a:buChar char="Ø"/>
            </a:pPr>
            <a:r>
              <a:rPr lang="zh-CN" altLang="en-US" sz="1600" b="1" dirty="0">
                <a:solidFill>
                  <a:srgbClr val="FF0000"/>
                </a:solidFill>
                <a:latin typeface="微软雅黑" panose="020B0503020204020204" pitchFamily="34" charset="-122"/>
                <a:ea typeface="微软雅黑" panose="020B0503020204020204" pitchFamily="34" charset="-122"/>
                <a:sym typeface="+mn-ea"/>
              </a:rPr>
              <a:t>具有WIFI、4G和</a:t>
            </a:r>
            <a:r>
              <a:rPr lang="en-US" altLang="zh-CN" sz="1600" b="1" dirty="0">
                <a:solidFill>
                  <a:srgbClr val="FF0000"/>
                </a:solidFill>
                <a:latin typeface="微软雅黑" panose="020B0503020204020204" pitchFamily="34" charset="-122"/>
                <a:ea typeface="微软雅黑" panose="020B0503020204020204" pitchFamily="34" charset="-122"/>
                <a:sym typeface="+mn-ea"/>
              </a:rPr>
              <a:t>5G</a:t>
            </a:r>
            <a:r>
              <a:rPr lang="zh-CN" altLang="en-US" sz="1600" b="1" dirty="0">
                <a:solidFill>
                  <a:srgbClr val="FF0000"/>
                </a:solidFill>
                <a:latin typeface="微软雅黑" panose="020B0503020204020204" pitchFamily="34" charset="-122"/>
                <a:ea typeface="微软雅黑" panose="020B0503020204020204" pitchFamily="34" charset="-122"/>
                <a:sym typeface="+mn-ea"/>
              </a:rPr>
              <a:t>通信能力</a:t>
            </a:r>
          </a:p>
          <a:p>
            <a:pPr marL="342900" indent="-342900" algn="just" fontAlgn="auto">
              <a:lnSpc>
                <a:spcPts val="2400"/>
              </a:lnSpc>
              <a:buFont typeface="Wingdings" panose="05000000000000000000" charset="0"/>
              <a:buChar char="Ø"/>
            </a:pPr>
            <a:r>
              <a:rPr lang="zh-CN" altLang="en-US" sz="1600" b="1" dirty="0">
                <a:solidFill>
                  <a:srgbClr val="FF0000"/>
                </a:solidFill>
                <a:latin typeface="微软雅黑" panose="020B0503020204020204" pitchFamily="34" charset="-122"/>
                <a:ea typeface="微软雅黑" panose="020B0503020204020204" pitchFamily="34" charset="-122"/>
                <a:sym typeface="+mn-ea"/>
              </a:rPr>
              <a:t>模块统一授权、即插即用，支持</a:t>
            </a:r>
            <a:r>
              <a:rPr lang="en-US" altLang="zh-CN" sz="1600" b="1" dirty="0">
                <a:solidFill>
                  <a:srgbClr val="FF0000"/>
                </a:solidFill>
                <a:latin typeface="微软雅黑" panose="020B0503020204020204" pitchFamily="34" charset="-122"/>
                <a:ea typeface="微软雅黑" panose="020B0503020204020204" pitchFamily="34" charset="-122"/>
                <a:sym typeface="+mn-ea"/>
              </a:rPr>
              <a:t>OTA</a:t>
            </a:r>
            <a:r>
              <a:rPr lang="zh-CN" altLang="en-US" sz="1600" b="1" dirty="0">
                <a:solidFill>
                  <a:srgbClr val="FF0000"/>
                </a:solidFill>
                <a:latin typeface="微软雅黑" panose="020B0503020204020204" pitchFamily="34" charset="-122"/>
                <a:ea typeface="微软雅黑" panose="020B0503020204020204" pitchFamily="34" charset="-122"/>
                <a:sym typeface="+mn-ea"/>
              </a:rPr>
              <a:t>远程升级</a:t>
            </a:r>
          </a:p>
        </p:txBody>
      </p:sp>
      <p:sp>
        <p:nvSpPr>
          <p:cNvPr id="40" name="文本框 39"/>
          <p:cNvSpPr txBox="1"/>
          <p:nvPr/>
        </p:nvSpPr>
        <p:spPr>
          <a:xfrm>
            <a:off x="1979930" y="2660015"/>
            <a:ext cx="6320790" cy="1014730"/>
          </a:xfrm>
          <a:prstGeom prst="rect">
            <a:avLst/>
          </a:prstGeom>
          <a:noFill/>
        </p:spPr>
        <p:txBody>
          <a:bodyPr wrap="square" rtlCol="0" anchor="t">
            <a:spAutoFit/>
          </a:bodyPr>
          <a:lstStyle/>
          <a:p>
            <a:pPr marL="342900" lvl="0" indent="-342900" algn="just">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管线威胁态势感知智能识别终端成套产品销售单价为8400元。</a:t>
            </a:r>
          </a:p>
          <a:p>
            <a:pPr marL="342900" lvl="0" indent="-342900" algn="just">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可仅采购识别算法及网络配置等技术服务，技术服务单价为5500元。</a:t>
            </a:r>
          </a:p>
        </p:txBody>
      </p:sp>
      <p:sp>
        <p:nvSpPr>
          <p:cNvPr id="41" name="文本框 40"/>
          <p:cNvSpPr txBox="1"/>
          <p:nvPr/>
        </p:nvSpPr>
        <p:spPr>
          <a:xfrm>
            <a:off x="1922780" y="3863340"/>
            <a:ext cx="6417945" cy="1630045"/>
          </a:xfrm>
          <a:prstGeom prst="rect">
            <a:avLst/>
          </a:prstGeom>
          <a:noFill/>
        </p:spPr>
        <p:txBody>
          <a:bodyPr wrap="square" rtlCol="0" anchor="t">
            <a:spAutoFit/>
          </a:bodyPr>
          <a:lstStyle/>
          <a:p>
            <a:pPr marL="342900" lvl="0" indent="-342900" algn="just" fontAlgn="auto">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短期：西气东输管辖管道里程16415公里，高后果区3003.66公里，目前已覆盖</a:t>
            </a:r>
            <a:r>
              <a:rPr lang="en-US" altLang="zh-CN" sz="1600" b="1" dirty="0">
                <a:solidFill>
                  <a:schemeClr val="bg1"/>
                </a:solidFill>
                <a:latin typeface="微软雅黑" panose="020B0503020204020204" pitchFamily="34" charset="-122"/>
                <a:ea typeface="微软雅黑" panose="020B0503020204020204" pitchFamily="34" charset="-122"/>
                <a:sym typeface="+mn-ea"/>
              </a:rPr>
              <a:t>600</a:t>
            </a:r>
            <a:r>
              <a:rPr lang="zh-CN" altLang="en-US" sz="1600" b="1" dirty="0">
                <a:solidFill>
                  <a:schemeClr val="bg1"/>
                </a:solidFill>
                <a:latin typeface="微软雅黑" panose="020B0503020204020204" pitchFamily="34" charset="-122"/>
                <a:ea typeface="微软雅黑" panose="020B0503020204020204" pitchFamily="34" charset="-122"/>
                <a:sym typeface="+mn-ea"/>
              </a:rPr>
              <a:t>公里，</a:t>
            </a:r>
            <a:r>
              <a:rPr lang="zh-CN" altLang="en-US" sz="1600" b="1" dirty="0">
                <a:solidFill>
                  <a:srgbClr val="FF0000"/>
                </a:solidFill>
                <a:latin typeface="微软雅黑" panose="020B0503020204020204" pitchFamily="34" charset="-122"/>
                <a:ea typeface="微软雅黑" panose="020B0503020204020204" pitchFamily="34" charset="-122"/>
                <a:sym typeface="+mn-ea"/>
              </a:rPr>
              <a:t>短期逐步实现高后果区全覆盖；</a:t>
            </a:r>
          </a:p>
          <a:p>
            <a:pPr marL="342900" lvl="0" indent="-342900" algn="just" fontAlgn="auto">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中期：该项目作为国家管网集团的重点扶持项目，中期将覆盖长距离油气管道；</a:t>
            </a:r>
          </a:p>
          <a:p>
            <a:pPr marL="342900" lvl="0" indent="-342900" algn="just" fontAlgn="auto">
              <a:lnSpc>
                <a:spcPts val="2400"/>
              </a:lnSpc>
              <a:buClrTx/>
              <a:buSzTx/>
              <a:buFont typeface="Wingdings" panose="05000000000000000000" charset="0"/>
              <a:buChar char="Ø"/>
            </a:pPr>
            <a:r>
              <a:rPr lang="zh-CN" altLang="en-US" sz="1600" b="1" dirty="0">
                <a:solidFill>
                  <a:schemeClr val="bg1"/>
                </a:solidFill>
                <a:latin typeface="微软雅黑" panose="020B0503020204020204" pitchFamily="34" charset="-122"/>
                <a:ea typeface="微软雅黑" panose="020B0503020204020204" pitchFamily="34" charset="-122"/>
                <a:sym typeface="+mn-ea"/>
              </a:rPr>
              <a:t>长期：我国水力、电力、军工、城燃等管线众多，市场潜力巨大。</a:t>
            </a:r>
          </a:p>
        </p:txBody>
      </p:sp>
      <p:sp>
        <p:nvSpPr>
          <p:cNvPr id="42" name="文本框 41"/>
          <p:cNvSpPr txBox="1"/>
          <p:nvPr/>
        </p:nvSpPr>
        <p:spPr>
          <a:xfrm>
            <a:off x="1979930" y="5733415"/>
            <a:ext cx="6434455" cy="706755"/>
          </a:xfrm>
          <a:prstGeom prst="rect">
            <a:avLst/>
          </a:prstGeom>
          <a:noFill/>
        </p:spPr>
        <p:txBody>
          <a:bodyPr wrap="square" rtlCol="0" anchor="t">
            <a:spAutoFit/>
          </a:bodyPr>
          <a:lstStyle/>
          <a:p>
            <a:pPr marL="342900" lvl="0" indent="-342900" algn="just">
              <a:lnSpc>
                <a:spcPts val="2400"/>
              </a:lnSpc>
              <a:buClrTx/>
              <a:buSzTx/>
              <a:buFont typeface="Wingdings" panose="05000000000000000000" charset="0"/>
              <a:buChar char="Ø"/>
            </a:pPr>
            <a:r>
              <a:rPr lang="zh-CN" altLang="en-US" sz="1600" b="1" dirty="0">
                <a:solidFill>
                  <a:srgbClr val="FF0000"/>
                </a:solidFill>
                <a:latin typeface="微软雅黑" panose="020B0503020204020204" pitchFamily="34" charset="-122"/>
                <a:ea typeface="微软雅黑" panose="020B0503020204020204" pitchFamily="34" charset="-122"/>
                <a:sym typeface="+mn-ea"/>
              </a:rPr>
              <a:t>成功研发基于国产瑞芯微RK3399 Pro芯片的工程机械智能识别盒子，打破国外垄断，实现国产化改造。</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4">
            <a:lum bright="6000"/>
          </a:blip>
          <a:stretch>
            <a:fillRect/>
          </a:stretch>
        </p:blipFill>
        <p:spPr>
          <a:xfrm>
            <a:off x="35560" y="1052830"/>
            <a:ext cx="9150985" cy="4347210"/>
          </a:xfrm>
          <a:prstGeom prst="rect">
            <a:avLst/>
          </a:prstGeom>
          <a:effectLst>
            <a:softEdge rad="381000"/>
          </a:effectLst>
        </p:spPr>
      </p:pic>
      <p:sp>
        <p:nvSpPr>
          <p:cNvPr id="2" name="矩形 1"/>
          <p:cNvSpPr/>
          <p:nvPr/>
        </p:nvSpPr>
        <p:spPr>
          <a:xfrm>
            <a:off x="-635" y="980440"/>
            <a:ext cx="9113520" cy="5824855"/>
          </a:xfrm>
          <a:prstGeom prst="rect">
            <a:avLst/>
          </a:prstGeom>
          <a:solidFill>
            <a:schemeClr val="accent1">
              <a:alpha val="43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smtClean="0"/>
          </a:p>
        </p:txBody>
      </p:sp>
      <p:sp>
        <p:nvSpPr>
          <p:cNvPr id="5" name="矩形 4" descr="7b0a2020202022776f7264617274223a20227b5c2269645c223a32353030313039352c5c227469645c223a31333439367d220a7d0a"/>
          <p:cNvSpPr/>
          <p:nvPr/>
        </p:nvSpPr>
        <p:spPr>
          <a:xfrm>
            <a:off x="-635" y="2924810"/>
            <a:ext cx="9140825" cy="922020"/>
          </a:xfrm>
          <a:prstGeom prst="rect">
            <a:avLst/>
          </a:prstGeom>
          <a:solidFill>
            <a:schemeClr val="bg1">
              <a:lumMod val="95000"/>
              <a:alpha val="28000"/>
            </a:schemeClr>
          </a:solidFill>
          <a:ln>
            <a:noFill/>
          </a:ln>
        </p:spPr>
        <p:txBody>
          <a:bodyPr wrap="square" rtlCol="0" anchor="t">
            <a:spAutoFit/>
          </a:bodyPr>
          <a:lstStyle/>
          <a:p>
            <a:pPr algn="ctr"/>
            <a:r>
              <a:rPr lang="zh-CN" altLang="en-US" sz="5400" b="1">
                <a:ln w="63500"/>
                <a:solidFill>
                  <a:schemeClr val="tx1"/>
                </a:solidFill>
                <a:effectLst/>
                <a:latin typeface="微软雅黑" panose="020B0503020204020204" pitchFamily="34" charset="-122"/>
                <a:ea typeface="微软雅黑" panose="020B0503020204020204" pitchFamily="34" charset="-122"/>
              </a:rPr>
              <a:t>敬请各位专家批评指正</a:t>
            </a:r>
          </a:p>
        </p:txBody>
      </p:sp>
      <p:sp>
        <p:nvSpPr>
          <p:cNvPr id="11" name="圆角矩形 10"/>
          <p:cNvSpPr/>
          <p:nvPr/>
        </p:nvSpPr>
        <p:spPr>
          <a:xfrm>
            <a:off x="754380" y="4940935"/>
            <a:ext cx="7604125" cy="1995805"/>
          </a:xfrm>
          <a:prstGeom prst="roundRect">
            <a:avLst>
              <a:gd name="adj" fmla="val 0"/>
            </a:avLst>
          </a:prstGeom>
          <a:no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fontAlgn="auto">
              <a:lnSpc>
                <a:spcPts val="2600"/>
              </a:lnSpc>
            </a:pPr>
            <a:r>
              <a:rPr lang="en-US" altLang="zh-CN" sz="1600" b="1" dirty="0">
                <a:solidFill>
                  <a:schemeClr val="bg1"/>
                </a:solidFill>
                <a:latin typeface="微软雅黑" panose="020B0503020204020204" pitchFamily="34" charset="-122"/>
                <a:ea typeface="微软雅黑" panose="020B0503020204020204" pitchFamily="34" charset="-122"/>
              </a:rPr>
              <a:t>      </a:t>
            </a:r>
            <a:r>
              <a:rPr lang="en-US" altLang="zh-CN" sz="1600" b="1" dirty="0">
                <a:solidFill>
                  <a:srgbClr val="FF0000"/>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团队由</a:t>
            </a:r>
            <a:r>
              <a:rPr lang="en-US" altLang="zh-CN" sz="1600" dirty="0">
                <a:solidFill>
                  <a:schemeClr val="tx1"/>
                </a:solidFill>
                <a:latin typeface="微软雅黑" panose="020B0503020204020204" pitchFamily="34" charset="-122"/>
                <a:ea typeface="微软雅黑" panose="020B0503020204020204" pitchFamily="34" charset="-122"/>
              </a:rPr>
              <a:t>6</a:t>
            </a:r>
            <a:r>
              <a:rPr lang="zh-CN" altLang="en-US" sz="1600" dirty="0">
                <a:solidFill>
                  <a:schemeClr val="tx1"/>
                </a:solidFill>
                <a:latin typeface="微软雅黑" panose="020B0503020204020204" pitchFamily="34" charset="-122"/>
                <a:ea typeface="微软雅黑" panose="020B0503020204020204" pitchFamily="34" charset="-122"/>
              </a:rPr>
              <a:t>名成员组成，平均年龄</a:t>
            </a:r>
            <a:r>
              <a:rPr lang="en-US" altLang="zh-CN" sz="1600" dirty="0">
                <a:solidFill>
                  <a:schemeClr val="tx1"/>
                </a:solidFill>
                <a:latin typeface="微软雅黑" panose="020B0503020204020204" pitchFamily="34" charset="-122"/>
                <a:ea typeface="微软雅黑" panose="020B0503020204020204" pitchFamily="34" charset="-122"/>
              </a:rPr>
              <a:t>33</a:t>
            </a:r>
            <a:r>
              <a:rPr lang="zh-CN" altLang="en-US" sz="1600" dirty="0">
                <a:solidFill>
                  <a:schemeClr val="tx1"/>
                </a:solidFill>
                <a:latin typeface="微软雅黑" panose="020B0503020204020204" pitchFamily="34" charset="-122"/>
                <a:ea typeface="微软雅黑" panose="020B0503020204020204" pitchFamily="34" charset="-122"/>
              </a:rPr>
              <a:t>岁，硕士研究生</a:t>
            </a:r>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名、本科</a:t>
            </a:r>
            <a:r>
              <a:rPr lang="en-US" altLang="zh-CN" sz="1600" dirty="0">
                <a:solidFill>
                  <a:schemeClr val="tx1"/>
                </a:solidFill>
                <a:latin typeface="微软雅黑" panose="020B0503020204020204" pitchFamily="34" charset="-122"/>
                <a:ea typeface="微软雅黑" panose="020B0503020204020204" pitchFamily="34" charset="-122"/>
              </a:rPr>
              <a:t>4</a:t>
            </a:r>
            <a:r>
              <a:rPr lang="zh-CN" altLang="en-US" sz="1600" dirty="0">
                <a:solidFill>
                  <a:schemeClr val="tx1"/>
                </a:solidFill>
                <a:latin typeface="微软雅黑" panose="020B0503020204020204" pitchFamily="34" charset="-122"/>
                <a:ea typeface="微软雅黑" panose="020B0503020204020204" pitchFamily="34" charset="-122"/>
              </a:rPr>
              <a:t>名，工程师及以上</a:t>
            </a:r>
            <a:r>
              <a:rPr lang="en-US" altLang="zh-CN" sz="1600" dirty="0">
                <a:solidFill>
                  <a:schemeClr val="tx1"/>
                </a:solidFill>
                <a:latin typeface="微软雅黑" panose="020B0503020204020204" pitchFamily="34" charset="-122"/>
                <a:ea typeface="微软雅黑" panose="020B0503020204020204" pitchFamily="34" charset="-122"/>
              </a:rPr>
              <a:t>5</a:t>
            </a:r>
            <a:r>
              <a:rPr lang="zh-CN" altLang="en-US" sz="1600" dirty="0">
                <a:solidFill>
                  <a:schemeClr val="tx1"/>
                </a:solidFill>
                <a:latin typeface="微软雅黑" panose="020B0503020204020204" pitchFamily="34" charset="-122"/>
                <a:ea typeface="微软雅黑" panose="020B0503020204020204" pitchFamily="34" charset="-122"/>
              </a:rPr>
              <a:t>人，共计发表</a:t>
            </a:r>
            <a:r>
              <a:rPr lang="en-US" altLang="zh-CN" sz="1600" dirty="0">
                <a:solidFill>
                  <a:schemeClr val="tx1"/>
                </a:solidFill>
                <a:latin typeface="微软雅黑" panose="020B0503020204020204" pitchFamily="34" charset="-122"/>
                <a:ea typeface="微软雅黑" panose="020B0503020204020204" pitchFamily="34" charset="-122"/>
              </a:rPr>
              <a:t>SCI</a:t>
            </a:r>
            <a:r>
              <a:rPr lang="zh-CN" altLang="en-US" sz="1600" dirty="0">
                <a:solidFill>
                  <a:schemeClr val="tx1"/>
                </a:solidFill>
                <a:latin typeface="微软雅黑" panose="020B0503020204020204" pitchFamily="34" charset="-122"/>
                <a:ea typeface="微软雅黑" panose="020B0503020204020204" pitchFamily="34" charset="-122"/>
              </a:rPr>
              <a:t>论文</a:t>
            </a:r>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篇，中文核心期刊</a:t>
            </a:r>
            <a:r>
              <a:rPr lang="en-US" altLang="zh-CN" sz="1600" dirty="0">
                <a:solidFill>
                  <a:schemeClr val="tx1"/>
                </a:solidFill>
                <a:latin typeface="微软雅黑" panose="020B0503020204020204" pitchFamily="34" charset="-122"/>
                <a:ea typeface="微软雅黑" panose="020B0503020204020204" pitchFamily="34" charset="-122"/>
              </a:rPr>
              <a:t>25</a:t>
            </a:r>
            <a:r>
              <a:rPr lang="zh-CN" altLang="en-US" sz="1600" dirty="0">
                <a:solidFill>
                  <a:schemeClr val="tx1"/>
                </a:solidFill>
                <a:latin typeface="微软雅黑" panose="020B0503020204020204" pitchFamily="34" charset="-122"/>
                <a:ea typeface="微软雅黑" panose="020B0503020204020204" pitchFamily="34" charset="-122"/>
              </a:rPr>
              <a:t>篇，专利</a:t>
            </a:r>
            <a:r>
              <a:rPr lang="en-US" altLang="zh-CN" sz="1600" dirty="0">
                <a:solidFill>
                  <a:schemeClr val="tx1"/>
                </a:solidFill>
                <a:latin typeface="微软雅黑" panose="020B0503020204020204" pitchFamily="34" charset="-122"/>
                <a:ea typeface="微软雅黑" panose="020B0503020204020204" pitchFamily="34" charset="-122"/>
              </a:rPr>
              <a:t>12</a:t>
            </a:r>
            <a:r>
              <a:rPr lang="zh-CN" altLang="en-US" sz="1600" dirty="0">
                <a:solidFill>
                  <a:schemeClr val="tx1"/>
                </a:solidFill>
                <a:latin typeface="微软雅黑" panose="020B0503020204020204" pitchFamily="34" charset="-122"/>
                <a:ea typeface="微软雅黑" panose="020B0503020204020204" pitchFamily="34" charset="-122"/>
              </a:rPr>
              <a:t>项，软件著作权</a:t>
            </a:r>
            <a:r>
              <a:rPr lang="en-US" altLang="zh-CN" sz="1600" dirty="0">
                <a:solidFill>
                  <a:schemeClr val="tx1"/>
                </a:solidFill>
                <a:latin typeface="微软雅黑" panose="020B0503020204020204" pitchFamily="34" charset="-122"/>
                <a:ea typeface="微软雅黑" panose="020B0503020204020204" pitchFamily="34" charset="-122"/>
              </a:rPr>
              <a:t>6</a:t>
            </a:r>
            <a:r>
              <a:rPr lang="zh-CN" altLang="en-US" sz="1600" dirty="0">
                <a:solidFill>
                  <a:schemeClr val="tx1"/>
                </a:solidFill>
                <a:latin typeface="微软雅黑" panose="020B0503020204020204" pitchFamily="34" charset="-122"/>
                <a:ea typeface="微软雅黑" panose="020B0503020204020204" pitchFamily="34" charset="-122"/>
              </a:rPr>
              <a:t>项，曾荣获上海市青年岗位能手、上海市经济和信息化系统优秀共产党员、上海市经济和信息化系统优秀共青团员等荣誉称号。</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85532" y="1843396"/>
            <a:ext cx="7772757" cy="696335"/>
          </a:xfrm>
          <a:prstGeom prst="rect">
            <a:avLst/>
          </a:prstGeom>
        </p:spPr>
        <p:txBody>
          <a:bodyPr lIns="81606" tIns="40803" rIns="81606" bIns="40803"/>
          <a:lstStyle/>
          <a:p>
            <a:r>
              <a:rPr lang="zh-CN" altLang="en-US" sz="3600" dirty="0">
                <a:latin typeface="方正大标宋简体" panose="02010601030101010101" pitchFamily="2" charset="-122"/>
                <a:ea typeface="方正大标宋简体" panose="02010601030101010101" pitchFamily="2" charset="-122"/>
              </a:rPr>
              <a:t>目  录</a:t>
            </a:r>
          </a:p>
        </p:txBody>
      </p:sp>
      <p:grpSp>
        <p:nvGrpSpPr>
          <p:cNvPr id="3" name="组合 17"/>
          <p:cNvGrpSpPr/>
          <p:nvPr/>
        </p:nvGrpSpPr>
        <p:grpSpPr bwMode="auto">
          <a:xfrm>
            <a:off x="1656435" y="2883104"/>
            <a:ext cx="5619750" cy="529815"/>
            <a:chOff x="4000956" y="786892"/>
            <a:chExt cx="5618815" cy="676373"/>
          </a:xfrm>
        </p:grpSpPr>
        <p:sp>
          <p:nvSpPr>
            <p:cNvPr id="19"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圆角矩形 16"/>
            <p:cNvSpPr>
              <a:spLocks noChangeArrowheads="1"/>
            </p:cNvSpPr>
            <p:nvPr/>
          </p:nvSpPr>
          <p:spPr bwMode="auto">
            <a:xfrm>
              <a:off x="4085080" y="786892"/>
              <a:ext cx="1403117" cy="676373"/>
            </a:xfrm>
            <a:prstGeom prst="roundRect">
              <a:avLst>
                <a:gd name="adj" fmla="val 16667"/>
              </a:avLst>
            </a:prstGeom>
            <a:solidFill>
              <a:srgbClr val="0000FF"/>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1"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1</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2" name="文本占位符 2"/>
            <p:cNvSpPr txBox="1">
              <a:spLocks noChangeArrowheads="1"/>
            </p:cNvSpPr>
            <p:nvPr/>
          </p:nvSpPr>
          <p:spPr bwMode="auto">
            <a:xfrm>
              <a:off x="5469211" y="842740"/>
              <a:ext cx="4150560" cy="570013"/>
            </a:xfrm>
            <a:prstGeom prst="rect">
              <a:avLst/>
            </a:prstGeom>
            <a:noFill/>
            <a:ln w="38100">
              <a:solidFill>
                <a:srgbClr val="0000FF"/>
              </a:solidFill>
              <a:miter lim="800000"/>
            </a:ln>
          </p:spPr>
          <p:txBody>
            <a:bodyPr lIns="91416" tIns="45708" rIns="91416" bIns="45708" anchor="ctr"/>
            <a:lstStyle/>
            <a:p>
              <a:pPr algn="l" defTabSz="544195" eaLnBrk="0" hangingPunct="0">
                <a:spcBef>
                  <a:spcPct val="20000"/>
                </a:spcBef>
              </a:pPr>
              <a:r>
                <a:rPr lang="en-US" altLang="zh-CN" sz="2100" b="1" dirty="0">
                  <a:solidFill>
                    <a:srgbClr val="0000FF"/>
                  </a:solidFill>
                  <a:latin typeface="微软雅黑" panose="020B0503020204020204" pitchFamily="34" charset="-122"/>
                  <a:ea typeface="微软雅黑" panose="020B0503020204020204" pitchFamily="34" charset="-122"/>
                </a:rPr>
                <a:t>             </a:t>
              </a:r>
              <a:r>
                <a:rPr lang="zh-CN" altLang="en-US" sz="2100" b="1" dirty="0">
                  <a:solidFill>
                    <a:srgbClr val="0000FF"/>
                  </a:solidFill>
                  <a:latin typeface="微软雅黑" panose="020B0503020204020204" pitchFamily="34" charset="-122"/>
                  <a:ea typeface="微软雅黑" panose="020B0503020204020204" pitchFamily="34" charset="-122"/>
                </a:rPr>
                <a:t>项目背景</a:t>
              </a:r>
            </a:p>
          </p:txBody>
        </p:sp>
      </p:grpSp>
      <p:grpSp>
        <p:nvGrpSpPr>
          <p:cNvPr id="4" name="组合 23"/>
          <p:cNvGrpSpPr/>
          <p:nvPr/>
        </p:nvGrpSpPr>
        <p:grpSpPr bwMode="auto">
          <a:xfrm>
            <a:off x="1656435" y="3819163"/>
            <a:ext cx="5619750" cy="529815"/>
            <a:chOff x="4000956" y="786892"/>
            <a:chExt cx="5618815" cy="676373"/>
          </a:xfrm>
        </p:grpSpPr>
        <p:sp>
          <p:nvSpPr>
            <p:cNvPr id="25"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6"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7"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2</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8"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项目介绍</a:t>
              </a:r>
              <a:r>
                <a:rPr lang="zh-CN" altLang="en-US" sz="2100" b="1" dirty="0">
                  <a:solidFill>
                    <a:srgbClr val="C00000"/>
                  </a:solidFill>
                  <a:latin typeface="微软雅黑" panose="020B0503020204020204" pitchFamily="34" charset="-122"/>
                  <a:ea typeface="微软雅黑" panose="020B0503020204020204" pitchFamily="34" charset="-122"/>
                </a:rPr>
                <a:t> </a:t>
              </a:r>
            </a:p>
          </p:txBody>
        </p:sp>
      </p:grpSp>
      <p:grpSp>
        <p:nvGrpSpPr>
          <p:cNvPr id="6" name="组合 23"/>
          <p:cNvGrpSpPr/>
          <p:nvPr/>
        </p:nvGrpSpPr>
        <p:grpSpPr bwMode="auto">
          <a:xfrm>
            <a:off x="1656660" y="4801520"/>
            <a:ext cx="5619750" cy="529815"/>
            <a:chOff x="4000956" y="786892"/>
            <a:chExt cx="5618815" cy="676373"/>
          </a:xfrm>
        </p:grpSpPr>
        <p:sp>
          <p:nvSpPr>
            <p:cNvPr id="23"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9"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3</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30"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效益及展望</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a:picLocks noChangeAspect="1"/>
          </p:cNvPicPr>
          <p:nvPr>
            <p:custDataLst>
              <p:tags r:id="rId1"/>
            </p:custDataLst>
          </p:nvPr>
        </p:nvPicPr>
        <p:blipFill>
          <a:blip r:embed="rId5"/>
          <a:srcRect l="9217"/>
          <a:stretch>
            <a:fillRect/>
          </a:stretch>
        </p:blipFill>
        <p:spPr>
          <a:xfrm>
            <a:off x="228064" y="1468397"/>
            <a:ext cx="5604003" cy="4094684"/>
          </a:xfrm>
          <a:prstGeom prst="rect">
            <a:avLst/>
          </a:prstGeom>
          <a:noFill/>
          <a:ln w="9525">
            <a:noFill/>
          </a:ln>
        </p:spPr>
      </p:pic>
      <p:pic>
        <p:nvPicPr>
          <p:cNvPr id="102" name="图片 101"/>
          <p:cNvPicPr>
            <a:picLocks noChangeAspect="1"/>
          </p:cNvPicPr>
          <p:nvPr>
            <p:custDataLst>
              <p:tags r:id="rId2"/>
            </p:custDataLst>
          </p:nvPr>
        </p:nvPicPr>
        <p:blipFill>
          <a:blip r:embed="rId6"/>
          <a:stretch>
            <a:fillRect/>
          </a:stretch>
        </p:blipFill>
        <p:spPr>
          <a:xfrm>
            <a:off x="5980143" y="1468397"/>
            <a:ext cx="2955314" cy="1970686"/>
          </a:xfrm>
          <a:prstGeom prst="rect">
            <a:avLst/>
          </a:prstGeom>
          <a:noFill/>
          <a:ln w="9525">
            <a:noFill/>
          </a:ln>
        </p:spPr>
      </p:pic>
      <p:pic>
        <p:nvPicPr>
          <p:cNvPr id="103" name="图片 102"/>
          <p:cNvPicPr>
            <a:picLocks noChangeAspect="1"/>
          </p:cNvPicPr>
          <p:nvPr/>
        </p:nvPicPr>
        <p:blipFill>
          <a:blip r:embed="rId7"/>
          <a:stretch>
            <a:fillRect/>
          </a:stretch>
        </p:blipFill>
        <p:spPr>
          <a:xfrm>
            <a:off x="5979667" y="3574302"/>
            <a:ext cx="2956266" cy="1989254"/>
          </a:xfrm>
          <a:prstGeom prst="rect">
            <a:avLst/>
          </a:prstGeom>
          <a:noFill/>
          <a:ln w="9525">
            <a:noFill/>
          </a:ln>
        </p:spPr>
      </p:pic>
      <p:sp>
        <p:nvSpPr>
          <p:cNvPr id="5" name="TextBox 30"/>
          <p:cNvSpPr txBox="1"/>
          <p:nvPr/>
        </p:nvSpPr>
        <p:spPr>
          <a:xfrm>
            <a:off x="819150" y="5805170"/>
            <a:ext cx="7878445" cy="696595"/>
          </a:xfrm>
          <a:prstGeom prst="rect">
            <a:avLst/>
          </a:prstGeom>
          <a:noFill/>
        </p:spPr>
        <p:txBody>
          <a:bodyPr wrap="square" lIns="81606" tIns="40803" rIns="81606" bIns="40803" rtlCol="0">
            <a:spAutoFit/>
          </a:bodyPr>
          <a:lstStyle/>
          <a:p>
            <a:pPr fontAlgn="auto">
              <a:lnSpc>
                <a:spcPts val="2400"/>
              </a:lnSpc>
            </a:pPr>
            <a:r>
              <a:rPr lang="zh-CN" altLang="en-US" sz="1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管道爆炸后果：</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三起事故事件共造成</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94</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人死亡</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359</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人受伤</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，直接经济损失</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p>
          <a:p>
            <a:pPr fontAlgn="auto">
              <a:lnSpc>
                <a:spcPts val="2400"/>
              </a:lnSpc>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高达</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8.5</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亿元</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p>
        </p:txBody>
      </p:sp>
      <p:grpSp>
        <p:nvGrpSpPr>
          <p:cNvPr id="9" name="组合 8"/>
          <p:cNvGrpSpPr/>
          <p:nvPr/>
        </p:nvGrpSpPr>
        <p:grpSpPr>
          <a:xfrm>
            <a:off x="228064" y="1461731"/>
            <a:ext cx="8707392" cy="2608694"/>
            <a:chOff x="479" y="1872"/>
            <a:chExt cx="18288" cy="5479"/>
          </a:xfrm>
        </p:grpSpPr>
        <p:sp>
          <p:nvSpPr>
            <p:cNvPr id="6" name="矩形 5"/>
            <p:cNvSpPr/>
            <p:nvPr/>
          </p:nvSpPr>
          <p:spPr>
            <a:xfrm>
              <a:off x="479" y="1889"/>
              <a:ext cx="5738" cy="1027"/>
            </a:xfrm>
            <a:prstGeom prst="rect">
              <a:avLst/>
            </a:prstGeom>
            <a:solidFill>
              <a:schemeClr val="bg1">
                <a:lumMod val="65000"/>
              </a:schemeClr>
            </a:solidFill>
            <a:ln w="38100">
              <a:no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r>
                <a:rPr sz="16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6·13湖北十堰燃气爆炸事故</a:t>
              </a:r>
            </a:p>
          </p:txBody>
        </p:sp>
        <p:sp>
          <p:nvSpPr>
            <p:cNvPr id="7" name="矩形 6"/>
            <p:cNvSpPr/>
            <p:nvPr/>
          </p:nvSpPr>
          <p:spPr>
            <a:xfrm>
              <a:off x="12551" y="1872"/>
              <a:ext cx="6217" cy="1043"/>
            </a:xfrm>
            <a:prstGeom prst="rect">
              <a:avLst/>
            </a:prstGeom>
            <a:solidFill>
              <a:schemeClr val="bg1">
                <a:lumMod val="65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sz="16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11·22</a:t>
              </a:r>
              <a:r>
                <a:rPr sz="1650" b="1" dirty="0">
                  <a:solidFill>
                    <a:schemeClr val="bg1"/>
                  </a:solidFill>
                  <a:latin typeface="微软雅黑" panose="020B0503020204020204" pitchFamily="34" charset="-122"/>
                  <a:ea typeface="微软雅黑" panose="020B0503020204020204" pitchFamily="34" charset="-122"/>
                </a:rPr>
                <a:t>青岛输油管道爆炸事件</a:t>
              </a:r>
            </a:p>
          </p:txBody>
        </p:sp>
        <p:sp>
          <p:nvSpPr>
            <p:cNvPr id="8" name="矩形 7"/>
            <p:cNvSpPr/>
            <p:nvPr/>
          </p:nvSpPr>
          <p:spPr>
            <a:xfrm>
              <a:off x="12550" y="6309"/>
              <a:ext cx="6217" cy="1043"/>
            </a:xfrm>
            <a:prstGeom prst="rect">
              <a:avLst/>
            </a:prstGeom>
            <a:solidFill>
              <a:schemeClr val="bg1">
                <a:lumMod val="65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sz="165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7·4</a:t>
              </a:r>
              <a:r>
                <a:rPr sz="1650" b="1" dirty="0">
                  <a:solidFill>
                    <a:schemeClr val="bg1"/>
                  </a:solidFill>
                  <a:latin typeface="微软雅黑" panose="020B0503020204020204" pitchFamily="34" charset="-122"/>
                  <a:ea typeface="微软雅黑" panose="020B0503020204020204" pitchFamily="34" charset="-122"/>
                </a:rPr>
                <a:t>松原燃气管道爆炸事故</a:t>
              </a:r>
            </a:p>
          </p:txBody>
        </p:sp>
      </p:grpSp>
      <p:sp>
        <p:nvSpPr>
          <p:cNvPr id="3" name="文本框 2"/>
          <p:cNvSpPr txBox="1"/>
          <p:nvPr/>
        </p:nvSpPr>
        <p:spPr>
          <a:xfrm>
            <a:off x="4283710" y="260350"/>
            <a:ext cx="2316480" cy="521970"/>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rPr>
              <a:t>一、项目背景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61620" y="1196975"/>
            <a:ext cx="8537575" cy="1091565"/>
          </a:xfrm>
          <a:prstGeom prst="rect">
            <a:avLst/>
          </a:prstGeom>
          <a:noFill/>
        </p:spPr>
        <p:txBody>
          <a:bodyPr wrap="square">
            <a:spAutoFit/>
          </a:bodyPr>
          <a:lstStyle/>
          <a:p>
            <a:pPr lvl="0" indent="304800" algn="just" fontAlgn="base">
              <a:lnSpc>
                <a:spcPts val="2600"/>
              </a:lnSpc>
              <a:spcBef>
                <a:spcPct val="0"/>
              </a:spcBef>
              <a:spcAft>
                <a:spcPct val="0"/>
              </a:spcAft>
            </a:pPr>
            <a:r>
              <a:rPr lang="zh-CN" altLang="en-US" sz="1600" b="1" kern="100" dirty="0">
                <a:latin typeface="微软雅黑" panose="020B0503020204020204" pitchFamily="34" charset="-122"/>
                <a:ea typeface="微软雅黑" panose="020B0503020204020204" pitchFamily="34" charset="-122"/>
              </a:rPr>
              <a:t>国家管网集团西气东输公司负责西气东输东段管道的运营和维护工作，管道里程共计</a:t>
            </a:r>
            <a:r>
              <a:rPr lang="en-US" altLang="zh-CN" sz="1600" b="1" kern="100" dirty="0">
                <a:latin typeface="微软雅黑" panose="020B0503020204020204" pitchFamily="34" charset="-122"/>
                <a:ea typeface="微软雅黑" panose="020B0503020204020204" pitchFamily="34" charset="-122"/>
              </a:rPr>
              <a:t>16415km</a:t>
            </a:r>
            <a:r>
              <a:rPr lang="zh-CN" altLang="en-US" sz="1600" b="1" kern="100" dirty="0">
                <a:latin typeface="微软雅黑" panose="020B0503020204020204" pitchFamily="34" charset="-122"/>
                <a:ea typeface="微软雅黑" panose="020B0503020204020204" pitchFamily="34" charset="-122"/>
              </a:rPr>
              <a:t>，沿线向</a:t>
            </a:r>
            <a:r>
              <a:rPr lang="en-US" altLang="zh-CN" sz="1600" b="1" kern="100" dirty="0">
                <a:latin typeface="微软雅黑" panose="020B0503020204020204" pitchFamily="34" charset="-122"/>
                <a:ea typeface="微软雅黑" panose="020B0503020204020204" pitchFamily="34" charset="-122"/>
              </a:rPr>
              <a:t>200</a:t>
            </a:r>
            <a:r>
              <a:rPr lang="zh-CN" altLang="en-US" sz="1600" b="1" kern="100" dirty="0">
                <a:latin typeface="微软雅黑" panose="020B0503020204020204" pitchFamily="34" charset="-122"/>
                <a:ea typeface="微软雅黑" panose="020B0503020204020204" pitchFamily="34" charset="-122"/>
              </a:rPr>
              <a:t>多座城市、</a:t>
            </a:r>
            <a:r>
              <a:rPr lang="en-US" altLang="zh-CN" sz="1600" b="1" kern="100" dirty="0">
                <a:latin typeface="微软雅黑" panose="020B0503020204020204" pitchFamily="34" charset="-122"/>
                <a:ea typeface="微软雅黑" panose="020B0503020204020204" pitchFamily="34" charset="-122"/>
              </a:rPr>
              <a:t>3000</a:t>
            </a:r>
            <a:r>
              <a:rPr lang="zh-CN" altLang="en-US" sz="1600" b="1" kern="100" dirty="0">
                <a:latin typeface="微软雅黑" panose="020B0503020204020204" pitchFamily="34" charset="-122"/>
                <a:ea typeface="微软雅黑" panose="020B0503020204020204" pitchFamily="34" charset="-122"/>
              </a:rPr>
              <a:t>余家大中型企业供气，近</a:t>
            </a:r>
            <a:r>
              <a:rPr lang="en-US" altLang="zh-CN" sz="1600" b="1" kern="100" dirty="0">
                <a:latin typeface="微软雅黑" panose="020B0503020204020204" pitchFamily="34" charset="-122"/>
                <a:ea typeface="微软雅黑" panose="020B0503020204020204" pitchFamily="34" charset="-122"/>
              </a:rPr>
              <a:t>4</a:t>
            </a:r>
            <a:r>
              <a:rPr lang="zh-CN" altLang="en-US" sz="1600" b="1" kern="100" dirty="0">
                <a:latin typeface="微软雅黑" panose="020B0503020204020204" pitchFamily="34" charset="-122"/>
                <a:ea typeface="微软雅黑" panose="020B0503020204020204" pitchFamily="34" charset="-122"/>
              </a:rPr>
              <a:t>亿人口从中受益。</a:t>
            </a:r>
            <a:r>
              <a:rPr lang="en-US" altLang="zh-CN" sz="1600" b="1" kern="100" dirty="0">
                <a:latin typeface="微软雅黑" panose="020B0503020204020204" pitchFamily="34" charset="-122"/>
                <a:ea typeface="微软雅黑" panose="020B0503020204020204" pitchFamily="34" charset="-122"/>
              </a:rPr>
              <a:t>2003</a:t>
            </a:r>
            <a:r>
              <a:rPr lang="zh-CN" altLang="en-US" sz="1600" b="1" kern="100" dirty="0">
                <a:latin typeface="微软雅黑" panose="020B0503020204020204" pitchFamily="34" charset="-122"/>
                <a:ea typeface="微软雅黑" panose="020B0503020204020204" pitchFamily="34" charset="-122"/>
              </a:rPr>
              <a:t>年投产至今已安全平稳向上海供气</a:t>
            </a:r>
            <a:r>
              <a:rPr lang="en-US" altLang="zh-CN" sz="1600" b="1" kern="100" dirty="0">
                <a:latin typeface="微软雅黑" panose="020B0503020204020204" pitchFamily="34" charset="-122"/>
                <a:ea typeface="微软雅黑" panose="020B0503020204020204" pitchFamily="34" charset="-122"/>
              </a:rPr>
              <a:t>18</a:t>
            </a:r>
            <a:r>
              <a:rPr lang="zh-CN" altLang="en-US" sz="1600" b="1" kern="100" dirty="0">
                <a:latin typeface="微软雅黑" panose="020B0503020204020204" pitchFamily="34" charset="-122"/>
                <a:ea typeface="微软雅黑" panose="020B0503020204020204" pitchFamily="34" charset="-122"/>
              </a:rPr>
              <a:t>年。</a:t>
            </a:r>
          </a:p>
        </p:txBody>
      </p:sp>
      <p:grpSp>
        <p:nvGrpSpPr>
          <p:cNvPr id="43" name="组合 3"/>
          <p:cNvGrpSpPr/>
          <p:nvPr/>
        </p:nvGrpSpPr>
        <p:grpSpPr>
          <a:xfrm>
            <a:off x="252095" y="2636520"/>
            <a:ext cx="8651875" cy="3951605"/>
            <a:chOff x="678656" y="1800200"/>
            <a:chExt cx="7786688" cy="2859782"/>
          </a:xfrm>
        </p:grpSpPr>
        <p:pic>
          <p:nvPicPr>
            <p:cNvPr id="2097160" name="图片 2"/>
            <p:cNvPicPr>
              <a:picLocks noChangeAspect="1"/>
            </p:cNvPicPr>
            <p:nvPr/>
          </p:nvPicPr>
          <p:blipFill rotWithShape="1">
            <a:blip r:embed="rId3" cstate="print"/>
            <a:srcRect b="44400"/>
            <a:stretch>
              <a:fillRect/>
            </a:stretch>
          </p:blipFill>
          <p:spPr>
            <a:xfrm>
              <a:off x="678656" y="1800200"/>
              <a:ext cx="7786688" cy="2859782"/>
            </a:xfrm>
            <a:prstGeom prst="rect">
              <a:avLst/>
            </a:prstGeom>
          </p:spPr>
        </p:pic>
        <p:sp>
          <p:nvSpPr>
            <p:cNvPr id="1048628" name="文本框 1"/>
            <p:cNvSpPr txBox="1"/>
            <p:nvPr/>
          </p:nvSpPr>
          <p:spPr>
            <a:xfrm>
              <a:off x="867823" y="2659559"/>
              <a:ext cx="2246567" cy="511480"/>
            </a:xfrm>
            <a:prstGeom prst="rect">
              <a:avLst/>
            </a:prstGeom>
            <a:solidFill>
              <a:srgbClr val="F1F7E3"/>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累计向上海供气</a:t>
              </a:r>
              <a:r>
                <a:rPr lang="en-US" altLang="zh-CN" b="1" dirty="0">
                  <a:solidFill>
                    <a:srgbClr val="FF0000"/>
                  </a:solidFill>
                  <a:latin typeface="微软雅黑" panose="020B0503020204020204" pitchFamily="34" charset="-122"/>
                  <a:ea typeface="微软雅黑" panose="020B0503020204020204" pitchFamily="34" charset="-122"/>
                </a:rPr>
                <a:t>517</a:t>
              </a:r>
              <a:r>
                <a:rPr lang="zh-CN" altLang="en-US" b="1" dirty="0">
                  <a:solidFill>
                    <a:srgbClr val="FF0000"/>
                  </a:solidFill>
                  <a:latin typeface="微软雅黑" panose="020B0503020204020204" pitchFamily="34" charset="-122"/>
                  <a:ea typeface="微软雅黑" panose="020B0503020204020204" pitchFamily="34" charset="-122"/>
                </a:rPr>
                <a:t>亿方</a:t>
              </a:r>
            </a:p>
          </p:txBody>
        </p:sp>
        <p:sp>
          <p:nvSpPr>
            <p:cNvPr id="1048629" name="文本框 5"/>
            <p:cNvSpPr txBox="1"/>
            <p:nvPr/>
          </p:nvSpPr>
          <p:spPr>
            <a:xfrm>
              <a:off x="3491880" y="2659633"/>
              <a:ext cx="2160240" cy="466903"/>
            </a:xfrm>
            <a:prstGeom prst="rect">
              <a:avLst/>
            </a:prstGeom>
            <a:solidFill>
              <a:srgbClr val="F1F7E3"/>
            </a:solidFill>
          </p:spPr>
          <p:txBody>
            <a:bodyPr wrap="square" rtlCol="0">
              <a:spAutoFit/>
            </a:bodyPr>
            <a:lstStyle/>
            <a:p>
              <a:pPr algn="ctr"/>
              <a:r>
                <a:rPr lang="zh-CN" altLang="en-US" sz="1600" dirty="0">
                  <a:latin typeface="方正黑体简体" panose="02010601030101010101" pitchFamily="2" charset="-122"/>
                  <a:ea typeface="方正黑体简体" panose="02010601030101010101" pitchFamily="2" charset="-122"/>
                </a:rPr>
                <a:t>承担上海近</a:t>
              </a:r>
              <a:r>
                <a:rPr lang="en-US" altLang="zh-CN" b="1" dirty="0">
                  <a:solidFill>
                    <a:srgbClr val="FF0000"/>
                  </a:solidFill>
                  <a:latin typeface="方正黑体简体" panose="02010601030101010101" pitchFamily="2" charset="-122"/>
                  <a:ea typeface="方正黑体简体" panose="02010601030101010101" pitchFamily="2" charset="-122"/>
                </a:rPr>
                <a:t>50%</a:t>
              </a:r>
              <a:r>
                <a:rPr lang="zh-CN" altLang="en-US" sz="1600" dirty="0">
                  <a:latin typeface="方正黑体简体" panose="02010601030101010101" pitchFamily="2" charset="-122"/>
                  <a:ea typeface="方正黑体简体" panose="02010601030101010101" pitchFamily="2" charset="-122"/>
                </a:rPr>
                <a:t>的天然气供应量</a:t>
              </a:r>
            </a:p>
          </p:txBody>
        </p:sp>
        <p:sp>
          <p:nvSpPr>
            <p:cNvPr id="1048630" name="文本框 6"/>
            <p:cNvSpPr txBox="1"/>
            <p:nvPr/>
          </p:nvSpPr>
          <p:spPr>
            <a:xfrm>
              <a:off x="6084168" y="2659633"/>
              <a:ext cx="2232248" cy="511480"/>
            </a:xfrm>
            <a:prstGeom prst="rect">
              <a:avLst/>
            </a:prstGeom>
            <a:solidFill>
              <a:srgbClr val="F1F7E3"/>
            </a:solidFill>
          </p:spPr>
          <p:txBody>
            <a:bodyPr wrap="square" rtlCol="0">
              <a:spAutoFit/>
            </a:bodyPr>
            <a:lstStyle/>
            <a:p>
              <a:pPr algn="ctr"/>
              <a:r>
                <a:rPr lang="zh-CN" altLang="en-US" sz="1600" dirty="0">
                  <a:latin typeface="方正黑体简体" panose="02010601030101010101" pitchFamily="2" charset="-122"/>
                  <a:ea typeface="方正黑体简体" panose="02010601030101010101" pitchFamily="2" charset="-122"/>
                </a:rPr>
                <a:t>累计向上海缴纳税费</a:t>
              </a:r>
              <a:r>
                <a:rPr lang="en-US" altLang="zh-CN" b="1" dirty="0">
                  <a:solidFill>
                    <a:srgbClr val="FF0000"/>
                  </a:solidFill>
                  <a:latin typeface="方正黑体简体" panose="02010601030101010101" pitchFamily="2" charset="-122"/>
                  <a:ea typeface="方正黑体简体" panose="02010601030101010101" pitchFamily="2" charset="-122"/>
                </a:rPr>
                <a:t>418</a:t>
              </a:r>
              <a:r>
                <a:rPr lang="zh-CN" altLang="en-US" b="1" dirty="0">
                  <a:solidFill>
                    <a:srgbClr val="FF0000"/>
                  </a:solidFill>
                  <a:latin typeface="方正黑体简体" panose="02010601030101010101" pitchFamily="2" charset="-122"/>
                  <a:ea typeface="方正黑体简体" panose="02010601030101010101" pitchFamily="2" charset="-122"/>
                </a:rPr>
                <a:t>亿元</a:t>
              </a:r>
            </a:p>
          </p:txBody>
        </p:sp>
        <p:sp>
          <p:nvSpPr>
            <p:cNvPr id="1048631" name="文本框 8"/>
            <p:cNvSpPr txBox="1"/>
            <p:nvPr/>
          </p:nvSpPr>
          <p:spPr>
            <a:xfrm>
              <a:off x="827584" y="4076370"/>
              <a:ext cx="2232248" cy="511480"/>
            </a:xfrm>
            <a:prstGeom prst="rect">
              <a:avLst/>
            </a:prstGeom>
            <a:solidFill>
              <a:srgbClr val="F1F7E3"/>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气量可代替</a:t>
              </a:r>
              <a:r>
                <a:rPr lang="en-US" altLang="zh-CN" b="1" dirty="0">
                  <a:solidFill>
                    <a:srgbClr val="FF0000"/>
                  </a:solidFill>
                  <a:latin typeface="微软雅黑" panose="020B0503020204020204" pitchFamily="34" charset="-122"/>
                  <a:ea typeface="微软雅黑" panose="020B0503020204020204" pitchFamily="34" charset="-122"/>
                </a:rPr>
                <a:t>4890</a:t>
              </a:r>
              <a:r>
                <a:rPr lang="zh-CN" altLang="en-US" b="1" dirty="0">
                  <a:solidFill>
                    <a:srgbClr val="FF0000"/>
                  </a:solidFill>
                  <a:latin typeface="微软雅黑" panose="020B0503020204020204" pitchFamily="34" charset="-122"/>
                  <a:ea typeface="微软雅黑" panose="020B0503020204020204" pitchFamily="34" charset="-122"/>
                </a:rPr>
                <a:t>万吨标煤</a:t>
              </a:r>
            </a:p>
          </p:txBody>
        </p:sp>
        <p:sp>
          <p:nvSpPr>
            <p:cNvPr id="1048632" name="文本框 9"/>
            <p:cNvSpPr txBox="1"/>
            <p:nvPr/>
          </p:nvSpPr>
          <p:spPr>
            <a:xfrm>
              <a:off x="3326416" y="4049240"/>
              <a:ext cx="2500313" cy="511480"/>
            </a:xfrm>
            <a:prstGeom prst="rect">
              <a:avLst/>
            </a:prstGeom>
            <a:solidFill>
              <a:srgbClr val="F1F7E3"/>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减排</a:t>
              </a:r>
              <a:r>
                <a:rPr lang="en-US" altLang="zh-CN" b="1" dirty="0">
                  <a:solidFill>
                    <a:srgbClr val="FF0000"/>
                  </a:solidFill>
                  <a:latin typeface="方正黑体简体" panose="02010601030101010101" pitchFamily="2" charset="-122"/>
                  <a:ea typeface="方正黑体简体" panose="02010601030101010101" pitchFamily="2" charset="-122"/>
                </a:rPr>
                <a:t>244</a:t>
              </a:r>
              <a:r>
                <a:rPr lang="zh-CN" altLang="en-US" b="1" dirty="0">
                  <a:solidFill>
                    <a:srgbClr val="FF0000"/>
                  </a:solidFill>
                  <a:latin typeface="方正黑体简体" panose="02010601030101010101" pitchFamily="2" charset="-122"/>
                  <a:ea typeface="方正黑体简体" panose="02010601030101010101" pitchFamily="2" charset="-122"/>
                </a:rPr>
                <a:t>万吨</a:t>
              </a:r>
              <a:r>
                <a:rPr lang="zh-CN" altLang="en-US" sz="1600" dirty="0">
                  <a:latin typeface="方正黑体简体" panose="02010601030101010101" pitchFamily="2" charset="-122"/>
                  <a:ea typeface="方正黑体简体" panose="02010601030101010101" pitchFamily="2" charset="-122"/>
                </a:rPr>
                <a:t>有害物质、</a:t>
              </a:r>
              <a:r>
                <a:rPr lang="en-US" altLang="zh-CN" b="1" dirty="0">
                  <a:solidFill>
                    <a:srgbClr val="FF0000"/>
                  </a:solidFill>
                  <a:latin typeface="方正黑体简体" panose="02010601030101010101" pitchFamily="2" charset="-122"/>
                  <a:ea typeface="方正黑体简体" panose="02010601030101010101" pitchFamily="2" charset="-122"/>
                </a:rPr>
                <a:t>1.4</a:t>
              </a:r>
              <a:r>
                <a:rPr lang="zh-CN" altLang="en-US" b="1" dirty="0">
                  <a:solidFill>
                    <a:srgbClr val="FF0000"/>
                  </a:solidFill>
                  <a:latin typeface="方正黑体简体" panose="02010601030101010101" pitchFamily="2" charset="-122"/>
                  <a:ea typeface="方正黑体简体" panose="02010601030101010101" pitchFamily="2" charset="-122"/>
                </a:rPr>
                <a:t>亿吨</a:t>
              </a:r>
              <a:r>
                <a:rPr lang="zh-CN" altLang="en-US" sz="1600" dirty="0">
                  <a:latin typeface="方正黑体简体" panose="02010601030101010101" pitchFamily="2" charset="-122"/>
                  <a:ea typeface="方正黑体简体" panose="02010601030101010101" pitchFamily="2" charset="-122"/>
                </a:rPr>
                <a:t>二氧化碳酸性气体</a:t>
              </a:r>
            </a:p>
          </p:txBody>
        </p:sp>
        <p:sp>
          <p:nvSpPr>
            <p:cNvPr id="1048633" name="文本框 10"/>
            <p:cNvSpPr txBox="1"/>
            <p:nvPr/>
          </p:nvSpPr>
          <p:spPr>
            <a:xfrm>
              <a:off x="6000465" y="4049240"/>
              <a:ext cx="2399729" cy="466903"/>
            </a:xfrm>
            <a:prstGeom prst="rect">
              <a:avLst/>
            </a:prstGeom>
            <a:solidFill>
              <a:srgbClr val="F1F7E3"/>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将全国天然气在一次能源结构比例从</a:t>
              </a:r>
              <a:r>
                <a:rPr lang="en-US" altLang="zh-CN" b="1" dirty="0">
                  <a:solidFill>
                    <a:srgbClr val="FF0000"/>
                  </a:solidFill>
                  <a:latin typeface="微软雅黑" panose="020B0503020204020204" pitchFamily="34" charset="-122"/>
                  <a:ea typeface="微软雅黑" panose="020B0503020204020204" pitchFamily="34" charset="-122"/>
                </a:rPr>
                <a:t>3.5%</a:t>
              </a:r>
              <a:r>
                <a:rPr lang="zh-CN" altLang="en-US" sz="1600" dirty="0">
                  <a:latin typeface="微软雅黑" panose="020B0503020204020204" pitchFamily="34" charset="-122"/>
                  <a:ea typeface="微软雅黑" panose="020B0503020204020204" pitchFamily="34" charset="-122"/>
                </a:rPr>
                <a:t>提高至</a:t>
              </a:r>
              <a:r>
                <a:rPr lang="en-US" altLang="zh-CN" b="1" dirty="0">
                  <a:solidFill>
                    <a:srgbClr val="FF0000"/>
                  </a:solidFill>
                  <a:latin typeface="微软雅黑" panose="020B0503020204020204" pitchFamily="34" charset="-122"/>
                  <a:ea typeface="微软雅黑" panose="020B0503020204020204" pitchFamily="34" charset="-122"/>
                </a:rPr>
                <a:t>6%</a:t>
              </a:r>
            </a:p>
          </p:txBody>
        </p:sp>
      </p:grpSp>
      <p:sp>
        <p:nvSpPr>
          <p:cNvPr id="3" name="文本框 2"/>
          <p:cNvSpPr txBox="1"/>
          <p:nvPr/>
        </p:nvSpPr>
        <p:spPr>
          <a:xfrm>
            <a:off x="4283710" y="260350"/>
            <a:ext cx="2316480" cy="521970"/>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rPr>
              <a:t>一、项目背景</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1460" y="2762250"/>
            <a:ext cx="4843780" cy="3455670"/>
            <a:chOff x="396" y="5843"/>
            <a:chExt cx="8594" cy="6438"/>
          </a:xfrm>
        </p:grpSpPr>
        <p:grpSp>
          <p:nvGrpSpPr>
            <p:cNvPr id="10" name="组合 9"/>
            <p:cNvGrpSpPr/>
            <p:nvPr/>
          </p:nvGrpSpPr>
          <p:grpSpPr>
            <a:xfrm>
              <a:off x="396" y="5843"/>
              <a:ext cx="8594" cy="6438"/>
              <a:chOff x="-2" y="4772"/>
              <a:chExt cx="8594" cy="6438"/>
            </a:xfrm>
          </p:grpSpPr>
          <p:pic>
            <p:nvPicPr>
              <p:cNvPr id="6" name="图片 5"/>
              <p:cNvPicPr/>
              <p:nvPr/>
            </p:nvPicPr>
            <p:blipFill>
              <a:blip r:embed="rId3"/>
              <a:srcRect b="10713"/>
              <a:stretch>
                <a:fillRect/>
              </a:stretch>
            </p:blipFill>
            <p:spPr>
              <a:xfrm>
                <a:off x="-2" y="5479"/>
                <a:ext cx="8594" cy="5731"/>
              </a:xfrm>
              <a:prstGeom prst="rect">
                <a:avLst/>
              </a:prstGeom>
              <a:noFill/>
              <a:ln w="9525">
                <a:noFill/>
              </a:ln>
            </p:spPr>
          </p:pic>
          <p:sp>
            <p:nvSpPr>
              <p:cNvPr id="7" name="矩形 6"/>
              <p:cNvSpPr/>
              <p:nvPr/>
            </p:nvSpPr>
            <p:spPr>
              <a:xfrm>
                <a:off x="451" y="4772"/>
                <a:ext cx="1021" cy="401"/>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5" name="矩形 4"/>
            <p:cNvSpPr/>
            <p:nvPr/>
          </p:nvSpPr>
          <p:spPr>
            <a:xfrm>
              <a:off x="963" y="6606"/>
              <a:ext cx="2535" cy="5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2" name="文本框 1"/>
          <p:cNvSpPr txBox="1"/>
          <p:nvPr/>
        </p:nvSpPr>
        <p:spPr>
          <a:xfrm>
            <a:off x="153313" y="1884923"/>
            <a:ext cx="591825" cy="414020"/>
          </a:xfrm>
          <a:prstGeom prst="rect">
            <a:avLst/>
          </a:prstGeom>
          <a:noFill/>
        </p:spPr>
        <p:txBody>
          <a:bodyPr wrap="square" rtlCol="0">
            <a:spAutoFit/>
          </a:bodyPr>
          <a:lstStyle/>
          <a:p>
            <a:pPr algn="ctr"/>
            <a:r>
              <a:rPr lang="en-US" altLang="zh-CN" sz="21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a:t>
            </a:r>
          </a:p>
        </p:txBody>
      </p:sp>
      <p:sp>
        <p:nvSpPr>
          <p:cNvPr id="8" name="文本框 7"/>
          <p:cNvSpPr txBox="1"/>
          <p:nvPr/>
        </p:nvSpPr>
        <p:spPr>
          <a:xfrm>
            <a:off x="323308" y="1052651"/>
            <a:ext cx="8425156" cy="1199174"/>
          </a:xfrm>
          <a:prstGeom prst="rect">
            <a:avLst/>
          </a:prstGeom>
          <a:noFill/>
        </p:spPr>
        <p:txBody>
          <a:bodyPr wrap="square" rtlCol="0">
            <a:spAutoFit/>
          </a:bodyPr>
          <a:lstStyle/>
          <a:p>
            <a:pPr indent="457200" algn="just" fontAlgn="auto">
              <a:lnSpc>
                <a:spcPts val="3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目前，长输油气管道安防主要依靠人力巡检巡查，西气东输每年投入的人力巡护成本约</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亿元</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，为了响应国家油气体制改革要求，西气东输公司率先开展了</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智能管道</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6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智慧管网</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的探索与建设，并在管道智能监控感知威胁态势方面取得了实质性的突破。</a:t>
            </a:r>
          </a:p>
        </p:txBody>
      </p:sp>
      <p:sp>
        <p:nvSpPr>
          <p:cNvPr id="18" name="文本框 17"/>
          <p:cNvSpPr txBox="1"/>
          <p:nvPr/>
        </p:nvSpPr>
        <p:spPr>
          <a:xfrm>
            <a:off x="395605" y="2762250"/>
            <a:ext cx="1701800" cy="337185"/>
          </a:xfrm>
          <a:prstGeom prst="rect">
            <a:avLst/>
          </a:prstGeom>
          <a:solidFill>
            <a:srgbClr val="FF0000">
              <a:alpha val="84000"/>
            </a:srgbClr>
          </a:solidFill>
        </p:spPr>
        <p:txBody>
          <a:bodyPr wrap="square" rtlCol="0">
            <a:spAutoFit/>
          </a:bodyPr>
          <a:lstStyle/>
          <a:p>
            <a:pPr>
              <a:buClrTx/>
              <a:buSzTx/>
              <a:buFontTx/>
            </a:pPr>
            <a:r>
              <a:rPr lang="zh-CN" altLang="en-US" sz="1600" b="1">
                <a:solidFill>
                  <a:schemeClr val="bg1"/>
                </a:solidFill>
                <a:latin typeface="微软雅黑" panose="020B0503020204020204" pitchFamily="34" charset="-122"/>
                <a:ea typeface="微软雅黑" panose="020B0503020204020204" pitchFamily="34" charset="-122"/>
                <a:sym typeface="+mn-ea"/>
              </a:rPr>
              <a:t>管道里程增速快</a:t>
            </a:r>
          </a:p>
        </p:txBody>
      </p:sp>
      <p:grpSp>
        <p:nvGrpSpPr>
          <p:cNvPr id="24" name="组合 23"/>
          <p:cNvGrpSpPr/>
          <p:nvPr/>
        </p:nvGrpSpPr>
        <p:grpSpPr>
          <a:xfrm>
            <a:off x="5364480" y="2781935"/>
            <a:ext cx="3306445" cy="3500120"/>
            <a:chOff x="8448" y="4833"/>
            <a:chExt cx="5207" cy="5512"/>
          </a:xfrm>
        </p:grpSpPr>
        <p:sp>
          <p:nvSpPr>
            <p:cNvPr id="13" name="文本框 12"/>
            <p:cNvSpPr txBox="1"/>
            <p:nvPr/>
          </p:nvSpPr>
          <p:spPr>
            <a:xfrm>
              <a:off x="8860" y="5015"/>
              <a:ext cx="4364" cy="531"/>
            </a:xfrm>
            <a:prstGeom prst="rect">
              <a:avLst/>
            </a:prstGeom>
            <a:solidFill>
              <a:srgbClr val="FF0000">
                <a:alpha val="84000"/>
              </a:srgbClr>
            </a:solidFill>
          </p:spPr>
          <p:txBody>
            <a:bodyPr wrap="square" rtlCol="0">
              <a:spAutoFit/>
            </a:bodyPr>
            <a:lstStyle/>
            <a:p>
              <a:pPr algn="ctr">
                <a:buClrTx/>
                <a:buSzTx/>
                <a:buFontTx/>
              </a:pPr>
              <a:r>
                <a:rPr lang="zh-CN" altLang="en-US" sz="1600" b="1" dirty="0">
                  <a:solidFill>
                    <a:schemeClr val="bg1"/>
                  </a:solidFill>
                  <a:latin typeface="微软雅黑" panose="020B0503020204020204" pitchFamily="34" charset="-122"/>
                  <a:ea typeface="微软雅黑" panose="020B0503020204020204" pitchFamily="34" charset="-122"/>
                  <a:sym typeface="+mn-ea"/>
                </a:rPr>
                <a:t>智能监控的三大约束条件</a:t>
              </a:r>
            </a:p>
          </p:txBody>
        </p:sp>
        <p:sp>
          <p:nvSpPr>
            <p:cNvPr id="16" name="文本框 15"/>
            <p:cNvSpPr txBox="1"/>
            <p:nvPr/>
          </p:nvSpPr>
          <p:spPr>
            <a:xfrm>
              <a:off x="9689" y="6263"/>
              <a:ext cx="2754" cy="531"/>
            </a:xfrm>
            <a:prstGeom prst="rect">
              <a:avLst/>
            </a:prstGeom>
            <a:noFill/>
          </p:spPr>
          <p:txBody>
            <a:bodyPr wrap="square" rtlCol="0">
              <a:spAutoFit/>
            </a:bodyPr>
            <a:lstStyle/>
            <a:p>
              <a:pPr marL="285750" indent="-285750">
                <a:buClrTx/>
                <a:buSzTx/>
                <a:buFont typeface="Wingdings" panose="05000000000000000000" charset="0"/>
                <a:buChar char="ü"/>
              </a:pPr>
              <a:r>
                <a:rPr lang="zh-CN" altLang="en-US" sz="1600" b="1" dirty="0">
                  <a:solidFill>
                    <a:schemeClr val="tx1"/>
                  </a:solidFill>
                  <a:latin typeface="微软雅黑" panose="020B0503020204020204" pitchFamily="34" charset="-122"/>
                  <a:ea typeface="微软雅黑" panose="020B0503020204020204" pitchFamily="34" charset="-122"/>
                  <a:sym typeface="+mn-ea"/>
                </a:rPr>
                <a:t>复杂识别环境</a:t>
              </a:r>
            </a:p>
          </p:txBody>
        </p:sp>
        <p:sp>
          <p:nvSpPr>
            <p:cNvPr id="19" name="文本框 18"/>
            <p:cNvSpPr txBox="1"/>
            <p:nvPr/>
          </p:nvSpPr>
          <p:spPr>
            <a:xfrm>
              <a:off x="9639" y="7511"/>
              <a:ext cx="2926" cy="533"/>
            </a:xfrm>
            <a:prstGeom prst="rect">
              <a:avLst/>
            </a:prstGeom>
            <a:noFill/>
          </p:spPr>
          <p:txBody>
            <a:bodyPr wrap="square" rtlCol="0">
              <a:spAutoFit/>
            </a:bodyPr>
            <a:lstStyle/>
            <a:p>
              <a:pPr marL="285750" lvl="0" indent="-285750" algn="l">
                <a:buClrTx/>
                <a:buSzTx/>
                <a:buFont typeface="Wingdings" panose="05000000000000000000" charset="0"/>
                <a:buChar char="ü"/>
              </a:pPr>
              <a:r>
                <a:rPr lang="zh-CN" altLang="en-US" sz="1600" b="1" dirty="0">
                  <a:latin typeface="微软雅黑" panose="020B0503020204020204" pitchFamily="34" charset="-122"/>
                  <a:ea typeface="微软雅黑" panose="020B0503020204020204" pitchFamily="34" charset="-122"/>
                  <a:sym typeface="+mn-ea"/>
                </a:rPr>
                <a:t>有限电力资源</a:t>
              </a:r>
            </a:p>
          </p:txBody>
        </p:sp>
        <p:sp>
          <p:nvSpPr>
            <p:cNvPr id="20" name="矩形 19"/>
            <p:cNvSpPr/>
            <p:nvPr/>
          </p:nvSpPr>
          <p:spPr>
            <a:xfrm>
              <a:off x="8448" y="4833"/>
              <a:ext cx="5207" cy="5512"/>
            </a:xfrm>
            <a:prstGeom prst="rect">
              <a:avLst/>
            </a:prstGeom>
            <a:noFill/>
            <a:ln w="28575" cmpd="sng">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 name="文本框 20"/>
            <p:cNvSpPr txBox="1"/>
            <p:nvPr/>
          </p:nvSpPr>
          <p:spPr>
            <a:xfrm>
              <a:off x="9639" y="8650"/>
              <a:ext cx="2926" cy="533"/>
            </a:xfrm>
            <a:prstGeom prst="rect">
              <a:avLst/>
            </a:prstGeom>
            <a:noFill/>
          </p:spPr>
          <p:txBody>
            <a:bodyPr wrap="square" rtlCol="0">
              <a:spAutoFit/>
            </a:bodyPr>
            <a:lstStyle/>
            <a:p>
              <a:pPr marL="285750" lvl="0" indent="-285750" algn="l">
                <a:buClrTx/>
                <a:buSzTx/>
                <a:buFont typeface="Wingdings" panose="05000000000000000000" charset="0"/>
                <a:buChar char="ü"/>
              </a:pPr>
              <a:r>
                <a:rPr lang="zh-CN" altLang="en-US" sz="1600" b="1" dirty="0">
                  <a:latin typeface="微软雅黑" panose="020B0503020204020204" pitchFamily="34" charset="-122"/>
                  <a:ea typeface="微软雅黑" panose="020B0503020204020204" pitchFamily="34" charset="-122"/>
                  <a:sym typeface="+mn-ea"/>
                </a:rPr>
                <a:t>有限算力资源</a:t>
              </a:r>
            </a:p>
          </p:txBody>
        </p:sp>
        <p:sp>
          <p:nvSpPr>
            <p:cNvPr id="22" name="矩形 21"/>
            <p:cNvSpPr/>
            <p:nvPr/>
          </p:nvSpPr>
          <p:spPr>
            <a:xfrm>
              <a:off x="9412" y="5922"/>
              <a:ext cx="3303" cy="3622"/>
            </a:xfrm>
            <a:prstGeom prst="rect">
              <a:avLst/>
            </a:prstGeom>
            <a:noFill/>
            <a:ln w="28575" cmpd="sng">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4" name="文本框 3"/>
          <p:cNvSpPr txBox="1"/>
          <p:nvPr/>
        </p:nvSpPr>
        <p:spPr>
          <a:xfrm>
            <a:off x="4283710" y="260350"/>
            <a:ext cx="2316480" cy="521970"/>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rPr>
              <a:t>一、项目背景</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85532" y="1879246"/>
            <a:ext cx="7772757" cy="696335"/>
          </a:xfrm>
          <a:prstGeom prst="rect">
            <a:avLst/>
          </a:prstGeom>
        </p:spPr>
        <p:txBody>
          <a:bodyPr lIns="81606" tIns="40803" rIns="81606" bIns="40803"/>
          <a:lstStyle/>
          <a:p>
            <a:r>
              <a:rPr lang="zh-CN" altLang="en-US" sz="3600" dirty="0">
                <a:latin typeface="方正大标宋简体" panose="02010601030101010101" pitchFamily="2" charset="-122"/>
                <a:ea typeface="方正大标宋简体" panose="02010601030101010101" pitchFamily="2" charset="-122"/>
              </a:rPr>
              <a:t>目  录</a:t>
            </a:r>
          </a:p>
        </p:txBody>
      </p:sp>
      <p:grpSp>
        <p:nvGrpSpPr>
          <p:cNvPr id="3" name="组合 17"/>
          <p:cNvGrpSpPr/>
          <p:nvPr/>
        </p:nvGrpSpPr>
        <p:grpSpPr bwMode="auto">
          <a:xfrm>
            <a:off x="1650721" y="3947918"/>
            <a:ext cx="5619750" cy="529815"/>
            <a:chOff x="4000956" y="786892"/>
            <a:chExt cx="5618815" cy="676373"/>
          </a:xfrm>
        </p:grpSpPr>
        <p:sp>
          <p:nvSpPr>
            <p:cNvPr id="19"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圆角矩形 16"/>
            <p:cNvSpPr>
              <a:spLocks noChangeArrowheads="1"/>
            </p:cNvSpPr>
            <p:nvPr/>
          </p:nvSpPr>
          <p:spPr bwMode="auto">
            <a:xfrm>
              <a:off x="4085080" y="786892"/>
              <a:ext cx="1403117" cy="676373"/>
            </a:xfrm>
            <a:prstGeom prst="roundRect">
              <a:avLst>
                <a:gd name="adj" fmla="val 16667"/>
              </a:avLst>
            </a:prstGeom>
            <a:solidFill>
              <a:srgbClr val="0000FF"/>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1"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2</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2" name="文本占位符 2"/>
            <p:cNvSpPr txBox="1">
              <a:spLocks noChangeArrowheads="1"/>
            </p:cNvSpPr>
            <p:nvPr/>
          </p:nvSpPr>
          <p:spPr bwMode="auto">
            <a:xfrm>
              <a:off x="5469211" y="842740"/>
              <a:ext cx="4150560" cy="570013"/>
            </a:xfrm>
            <a:prstGeom prst="rect">
              <a:avLst/>
            </a:prstGeom>
            <a:noFill/>
            <a:ln w="38100">
              <a:solidFill>
                <a:srgbClr val="0000FF"/>
              </a:solid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0000FF"/>
                  </a:solidFill>
                  <a:latin typeface="微软雅黑" panose="020B0503020204020204" pitchFamily="34" charset="-122"/>
                  <a:ea typeface="微软雅黑" panose="020B0503020204020204" pitchFamily="34" charset="-122"/>
                </a:rPr>
                <a:t> </a:t>
              </a:r>
              <a:r>
                <a:rPr lang="zh-CN" altLang="en-US" sz="2100" b="1" dirty="0">
                  <a:solidFill>
                    <a:srgbClr val="0000FF"/>
                  </a:solidFill>
                  <a:latin typeface="微软雅黑" panose="020B0503020204020204" pitchFamily="34" charset="-122"/>
                  <a:ea typeface="微软雅黑" panose="020B0503020204020204" pitchFamily="34" charset="-122"/>
                  <a:sym typeface="+mn-ea"/>
                </a:rPr>
                <a:t>项目介绍</a:t>
              </a:r>
              <a:endParaRPr lang="zh-CN" altLang="en-US" sz="2100" b="1" dirty="0">
                <a:solidFill>
                  <a:srgbClr val="00B0F0"/>
                </a:solidFill>
                <a:latin typeface="微软雅黑" panose="020B0503020204020204" pitchFamily="34" charset="-122"/>
                <a:ea typeface="微软雅黑" panose="020B0503020204020204" pitchFamily="34" charset="-122"/>
                <a:sym typeface="+mn-ea"/>
              </a:endParaRPr>
            </a:p>
          </p:txBody>
        </p:sp>
      </p:grpSp>
      <p:grpSp>
        <p:nvGrpSpPr>
          <p:cNvPr id="4" name="组合 23"/>
          <p:cNvGrpSpPr/>
          <p:nvPr/>
        </p:nvGrpSpPr>
        <p:grpSpPr bwMode="auto">
          <a:xfrm>
            <a:off x="1657422" y="2865903"/>
            <a:ext cx="5619715" cy="529815"/>
            <a:chOff x="4000956" y="786892"/>
            <a:chExt cx="5618815" cy="676373"/>
          </a:xfrm>
        </p:grpSpPr>
        <p:sp>
          <p:nvSpPr>
            <p:cNvPr id="25"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6"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7"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1</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28"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项目背景</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pSp>
      <p:grpSp>
        <p:nvGrpSpPr>
          <p:cNvPr id="6" name="组合 23"/>
          <p:cNvGrpSpPr/>
          <p:nvPr/>
        </p:nvGrpSpPr>
        <p:grpSpPr bwMode="auto">
          <a:xfrm>
            <a:off x="1654089" y="5034682"/>
            <a:ext cx="5619715" cy="529815"/>
            <a:chOff x="4000956" y="786892"/>
            <a:chExt cx="5618815" cy="676373"/>
          </a:xfrm>
        </p:grpSpPr>
        <p:sp>
          <p:nvSpPr>
            <p:cNvPr id="23" name="圆角矩形 6"/>
            <p:cNvSpPr/>
            <p:nvPr/>
          </p:nvSpPr>
          <p:spPr bwMode="auto">
            <a:xfrm>
              <a:off x="5008851" y="835530"/>
              <a:ext cx="4610920" cy="579097"/>
            </a:xfrm>
            <a:prstGeom prst="roundRect">
              <a:avLst>
                <a:gd name="adj" fmla="val 8764"/>
              </a:avLst>
            </a:prstGeom>
            <a:solidFill>
              <a:srgbClr val="FFFFFF"/>
            </a:solidFill>
            <a:ln w="19050">
              <a:solidFill>
                <a:srgbClr val="C00000"/>
              </a:solidFill>
            </a:ln>
            <a:effectLst/>
          </p:spPr>
          <p:txBody>
            <a:bodyPr wrap="none" anchor="ctr"/>
            <a:lstStyle/>
            <a:p>
              <a:pPr defTabSz="1450340">
                <a:defRPr/>
              </a:pPr>
              <a:endParaRPr lang="zh-CN" altLang="en-US" sz="2025"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圆角矩形 16"/>
            <p:cNvSpPr>
              <a:spLocks noChangeArrowheads="1"/>
            </p:cNvSpPr>
            <p:nvPr/>
          </p:nvSpPr>
          <p:spPr bwMode="auto">
            <a:xfrm>
              <a:off x="4085080" y="786892"/>
              <a:ext cx="1403117" cy="676373"/>
            </a:xfrm>
            <a:prstGeom prst="roundRect">
              <a:avLst>
                <a:gd name="adj" fmla="val 16667"/>
              </a:avLst>
            </a:prstGeom>
            <a:solidFill>
              <a:srgbClr val="C00000"/>
            </a:solidFill>
            <a:ln w="9525" cmpd="sng">
              <a:noFill/>
              <a:round/>
            </a:ln>
            <a:effectLst>
              <a:outerShdw dist="20000" dir="5400000" algn="ctr" rotWithShape="0">
                <a:srgbClr val="000000">
                  <a:alpha val="37000"/>
                </a:srgbClr>
              </a:outerShdw>
            </a:effectLst>
          </p:spPr>
          <p:txBody>
            <a:bodyPr anchor="ctr"/>
            <a:lstStyle/>
            <a:p>
              <a:pPr algn="ctr" defTabSz="1450340">
                <a:defRPr/>
              </a:pPr>
              <a:endParaRPr lang="zh-CN" altLang="en-US" sz="4050" b="1" kern="0" dirty="0">
                <a:solidFill>
                  <a:srgbClr val="FFFFFF"/>
                </a:solidFill>
                <a:latin typeface="微软雅黑" panose="020B0503020204020204" pitchFamily="34" charset="-122"/>
                <a:ea typeface="微软雅黑" panose="020B0503020204020204" pitchFamily="34" charset="-122"/>
              </a:endParaRPr>
            </a:p>
          </p:txBody>
        </p:sp>
        <p:sp>
          <p:nvSpPr>
            <p:cNvPr id="29" name="文本占位符 4"/>
            <p:cNvSpPr txBox="1">
              <a:spLocks noChangeArrowheads="1"/>
            </p:cNvSpPr>
            <p:nvPr/>
          </p:nvSpPr>
          <p:spPr bwMode="auto">
            <a:xfrm>
              <a:off x="4000956" y="828291"/>
              <a:ext cx="1518788" cy="599395"/>
            </a:xfrm>
            <a:prstGeom prst="rect">
              <a:avLst/>
            </a:prstGeom>
            <a:noFill/>
            <a:ln w="9525">
              <a:noFill/>
              <a:round/>
            </a:ln>
          </p:spPr>
          <p:txBody>
            <a:bodyPr anchor="ctr"/>
            <a:lstStyle/>
            <a:p>
              <a:pPr algn="ctr" defTabSz="1166495" eaLnBrk="0" hangingPunct="0"/>
              <a:r>
                <a:rPr lang="zh-CN" altLang="en-US" sz="2025" b="1" dirty="0">
                  <a:solidFill>
                    <a:srgbClr val="FFFFFF"/>
                  </a:solidFill>
                  <a:latin typeface="微软雅黑" panose="020B0503020204020204" pitchFamily="34" charset="-122"/>
                  <a:ea typeface="微软雅黑" panose="020B0503020204020204" pitchFamily="34" charset="-122"/>
                </a:rPr>
                <a:t>第</a:t>
              </a:r>
              <a:r>
                <a:rPr lang="en-US" altLang="zh-CN" sz="2025" b="1" dirty="0">
                  <a:solidFill>
                    <a:srgbClr val="FFFFFF"/>
                  </a:solidFill>
                  <a:latin typeface="微软雅黑" panose="020B0503020204020204" pitchFamily="34" charset="-122"/>
                  <a:ea typeface="微软雅黑" panose="020B0503020204020204" pitchFamily="34" charset="-122"/>
                </a:rPr>
                <a:t>3</a:t>
              </a:r>
              <a:r>
                <a:rPr lang="zh-CN" altLang="en-US" sz="2025" b="1" dirty="0">
                  <a:solidFill>
                    <a:srgbClr val="FFFFFF"/>
                  </a:solidFill>
                  <a:latin typeface="微软雅黑" panose="020B0503020204020204" pitchFamily="34" charset="-122"/>
                  <a:ea typeface="微软雅黑" panose="020B0503020204020204" pitchFamily="34" charset="-122"/>
                </a:rPr>
                <a:t>章</a:t>
              </a:r>
            </a:p>
          </p:txBody>
        </p:sp>
        <p:sp>
          <p:nvSpPr>
            <p:cNvPr id="30" name="文本占位符 2"/>
            <p:cNvSpPr txBox="1">
              <a:spLocks noChangeArrowheads="1"/>
            </p:cNvSpPr>
            <p:nvPr/>
          </p:nvSpPr>
          <p:spPr bwMode="auto">
            <a:xfrm>
              <a:off x="5469211" y="851857"/>
              <a:ext cx="4150560" cy="570013"/>
            </a:xfrm>
            <a:prstGeom prst="rect">
              <a:avLst/>
            </a:prstGeom>
            <a:noFill/>
            <a:ln w="9525">
              <a:noFill/>
              <a:miter lim="800000"/>
            </a:ln>
          </p:spPr>
          <p:txBody>
            <a:bodyPr lIns="91416" tIns="45708" rIns="91416" bIns="45708" anchor="ctr"/>
            <a:lstStyle/>
            <a:p>
              <a:pPr defTabSz="544195" eaLnBrk="0" hangingPunct="0">
                <a:spcBef>
                  <a:spcPct val="20000"/>
                </a:spcBef>
              </a:pPr>
              <a:r>
                <a:rPr lang="zh-CN" altLang="en-US" sz="2100" b="1" dirty="0">
                  <a:solidFill>
                    <a:srgbClr val="C00000"/>
                  </a:solidFill>
                  <a:latin typeface="微软雅黑" panose="020B0503020204020204" pitchFamily="34" charset="-122"/>
                  <a:ea typeface="微软雅黑" panose="020B0503020204020204" pitchFamily="34" charset="-122"/>
                </a:rPr>
                <a:t>          </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sym typeface="+mn-ea"/>
                </a:rPr>
                <a:t>效益及展望</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3510" y="1170940"/>
            <a:ext cx="8856980" cy="3275965"/>
            <a:chOff x="1324" y="2113"/>
            <a:chExt cx="16992" cy="4698"/>
          </a:xfrm>
        </p:grpSpPr>
        <p:pic>
          <p:nvPicPr>
            <p:cNvPr id="3" name="图片 -2147482624" descr="C:/Users/杨星/AppData/Local/Temp/picturecompress_20210909115224/output_12.pngoutput_12"/>
            <p:cNvPicPr>
              <a:picLocks noChangeAspect="1"/>
            </p:cNvPicPr>
            <p:nvPr/>
          </p:nvPicPr>
          <p:blipFill>
            <a:blip r:embed="rId3"/>
            <a:stretch>
              <a:fillRect/>
            </a:stretch>
          </p:blipFill>
          <p:spPr>
            <a:xfrm>
              <a:off x="1324" y="2113"/>
              <a:ext cx="16992" cy="4699"/>
            </a:xfrm>
            <a:prstGeom prst="rect">
              <a:avLst/>
            </a:prstGeom>
            <a:noFill/>
            <a:ln w="9525">
              <a:noFill/>
            </a:ln>
          </p:spPr>
        </p:pic>
        <p:sp>
          <p:nvSpPr>
            <p:cNvPr id="2" name="矩形 1"/>
            <p:cNvSpPr/>
            <p:nvPr/>
          </p:nvSpPr>
          <p:spPr>
            <a:xfrm>
              <a:off x="6540" y="6422"/>
              <a:ext cx="2268" cy="346"/>
            </a:xfrm>
            <a:prstGeom prst="rect">
              <a:avLst/>
            </a:prstGeom>
            <a:solidFill>
              <a:schemeClr val="accent1">
                <a:tint val="20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grpSp>
      <p:sp>
        <p:nvSpPr>
          <p:cNvPr id="6" name="椭圆 5"/>
          <p:cNvSpPr/>
          <p:nvPr/>
        </p:nvSpPr>
        <p:spPr>
          <a:xfrm>
            <a:off x="2484120" y="1555115"/>
            <a:ext cx="2705100" cy="2594610"/>
          </a:xfrm>
          <a:prstGeom prst="ellipse">
            <a:avLst/>
          </a:prstGeom>
          <a:blipFill rotWithShape="1">
            <a:blip r:embed="rId4"/>
            <a:stretch>
              <a:fillRect t="-3000"/>
            </a:stretch>
          </a:blip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500" dirty="0"/>
          </a:p>
        </p:txBody>
      </p:sp>
      <p:pic>
        <p:nvPicPr>
          <p:cNvPr id="5" name="图片 4"/>
          <p:cNvPicPr>
            <a:picLocks noChangeAspect="1"/>
          </p:cNvPicPr>
          <p:nvPr/>
        </p:nvPicPr>
        <p:blipFill>
          <a:blip r:embed="rId5"/>
          <a:stretch>
            <a:fillRect/>
          </a:stretch>
        </p:blipFill>
        <p:spPr>
          <a:xfrm>
            <a:off x="4067810" y="1647190"/>
            <a:ext cx="4864100" cy="2324100"/>
          </a:xfrm>
          <a:prstGeom prst="rect">
            <a:avLst/>
          </a:prstGeom>
          <a:ln w="50800">
            <a:solidFill>
              <a:srgbClr val="FF0000"/>
            </a:solidFill>
          </a:ln>
        </p:spPr>
      </p:pic>
      <p:grpSp>
        <p:nvGrpSpPr>
          <p:cNvPr id="12" name="组合 11"/>
          <p:cNvGrpSpPr/>
          <p:nvPr/>
        </p:nvGrpSpPr>
        <p:grpSpPr>
          <a:xfrm>
            <a:off x="88900" y="1155065"/>
            <a:ext cx="8712835" cy="5443220"/>
            <a:chOff x="140" y="1844"/>
            <a:chExt cx="13721" cy="8572"/>
          </a:xfrm>
        </p:grpSpPr>
        <p:pic>
          <p:nvPicPr>
            <p:cNvPr id="8" name="图片 7"/>
            <p:cNvPicPr>
              <a:picLocks noChangeAspect="1"/>
            </p:cNvPicPr>
            <p:nvPr/>
          </p:nvPicPr>
          <p:blipFill>
            <a:blip r:embed="rId6"/>
            <a:stretch>
              <a:fillRect/>
            </a:stretch>
          </p:blipFill>
          <p:spPr>
            <a:xfrm>
              <a:off x="140" y="1844"/>
              <a:ext cx="3718" cy="4756"/>
            </a:xfrm>
            <a:prstGeom prst="rect">
              <a:avLst/>
            </a:prstGeom>
            <a:ln w="50800">
              <a:noFill/>
            </a:ln>
          </p:spPr>
        </p:pic>
        <p:sp>
          <p:nvSpPr>
            <p:cNvPr id="11" name="圆角矩形 10"/>
            <p:cNvSpPr/>
            <p:nvPr/>
          </p:nvSpPr>
          <p:spPr>
            <a:xfrm>
              <a:off x="253" y="7102"/>
              <a:ext cx="13608" cy="3314"/>
            </a:xfrm>
            <a:prstGeom prst="roundRect">
              <a:avLst>
                <a:gd name="adj" fmla="val 0"/>
              </a:avLst>
            </a:prstGeom>
            <a:no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fontAlgn="auto">
                <a:lnSpc>
                  <a:spcPts val="2600"/>
                </a:lnSpc>
              </a:pPr>
              <a:r>
                <a:rPr lang="en-US" altLang="zh-CN" sz="1600" b="1" dirty="0">
                  <a:latin typeface="微软雅黑" panose="020B0503020204020204" pitchFamily="34" charset="-122"/>
                  <a:ea typeface="微软雅黑" panose="020B0503020204020204" pitchFamily="34" charset="-122"/>
                </a:rPr>
                <a:t>       </a:t>
              </a:r>
              <a:r>
                <a:rPr sz="1600" dirty="0">
                  <a:latin typeface="微软雅黑" panose="020B0503020204020204" pitchFamily="34" charset="-122"/>
                  <a:ea typeface="微软雅黑" panose="020B0503020204020204" pitchFamily="34" charset="-122"/>
                </a:rPr>
                <a:t>该系统依靠野外</a:t>
              </a:r>
              <a:r>
                <a:rPr lang="zh-CN" sz="1600" dirty="0">
                  <a:latin typeface="微软雅黑" panose="020B0503020204020204" pitchFamily="34" charset="-122"/>
                  <a:ea typeface="微软雅黑" panose="020B0503020204020204" pitchFamily="34" charset="-122"/>
                </a:rPr>
                <a:t>、</a:t>
              </a:r>
              <a:r>
                <a:rPr lang="zh-CN" sz="1600" b="1" dirty="0">
                  <a:solidFill>
                    <a:srgbClr val="FF0000"/>
                  </a:solidFill>
                  <a:latin typeface="微软雅黑" panose="020B0503020204020204" pitchFamily="34" charset="-122"/>
                  <a:ea typeface="微软雅黑" panose="020B0503020204020204" pitchFamily="34" charset="-122"/>
                </a:rPr>
                <a:t>管道沿线高后果区（管道泄漏后可能对公众安全和环境造成较大不良影响的区域）</a:t>
              </a:r>
              <a:r>
                <a:rPr sz="1600" dirty="0">
                  <a:latin typeface="微软雅黑" panose="020B0503020204020204" pitchFamily="34" charset="-122"/>
                  <a:ea typeface="微软雅黑" panose="020B0503020204020204" pitchFamily="34" charset="-122"/>
                </a:rPr>
                <a:t>部署便携式</a:t>
              </a:r>
              <a:r>
                <a:rPr lang="zh-CN" sz="1600" dirty="0">
                  <a:latin typeface="微软雅黑" panose="020B0503020204020204" pitchFamily="34" charset="-122"/>
                  <a:ea typeface="微软雅黑" panose="020B0503020204020204" pitchFamily="34" charset="-122"/>
                </a:rPr>
                <a:t>监控装置</a:t>
              </a:r>
              <a:r>
                <a:rPr sz="1600" dirty="0">
                  <a:latin typeface="微软雅黑" panose="020B0503020204020204" pitchFamily="34" charset="-122"/>
                  <a:ea typeface="微软雅黑" panose="020B0503020204020204" pitchFamily="34" charset="-122"/>
                </a:rPr>
                <a:t>，</a:t>
              </a:r>
              <a:r>
                <a:rPr lang="zh-CN" sz="1600" dirty="0">
                  <a:latin typeface="微软雅黑" panose="020B0503020204020204" pitchFamily="34" charset="-122"/>
                  <a:ea typeface="微软雅黑" panose="020B0503020204020204" pitchFamily="34" charset="-122"/>
                </a:rPr>
                <a:t>利用太阳能电池板实现自供电，基于国产化改造</a:t>
              </a:r>
              <a:r>
                <a:rPr lang="zh-CN" sz="1600" dirty="0">
                  <a:latin typeface="微软雅黑" panose="020B0503020204020204" pitchFamily="34" charset="-122"/>
                  <a:ea typeface="微软雅黑" panose="020B0503020204020204" pitchFamily="34" charset="-122"/>
                  <a:sym typeface="+mn-ea"/>
                </a:rPr>
                <a:t>的</a:t>
              </a:r>
              <a:r>
                <a:rPr lang="zh-CN" sz="1600" dirty="0">
                  <a:latin typeface="微软雅黑" panose="020B0503020204020204" pitchFamily="34" charset="-122"/>
                  <a:ea typeface="微软雅黑" panose="020B0503020204020204" pitchFamily="34" charset="-122"/>
                </a:rPr>
                <a:t>瑞芯微RK3399 Pro芯片工程机械智能识别盒子实现威胁感知识别，</a:t>
              </a:r>
              <a:r>
                <a:rPr sz="1600" dirty="0">
                  <a:latin typeface="微软雅黑" panose="020B0503020204020204" pitchFamily="34" charset="-122"/>
                  <a:ea typeface="微软雅黑" panose="020B0503020204020204" pitchFamily="34" charset="-122"/>
                </a:rPr>
                <a:t>通过</a:t>
              </a:r>
              <a:r>
                <a:rPr lang="en-US" sz="1600" dirty="0">
                  <a:latin typeface="微软雅黑" panose="020B0503020204020204" pitchFamily="34" charset="-122"/>
                  <a:ea typeface="微软雅黑" panose="020B0503020204020204" pitchFamily="34" charset="-122"/>
                </a:rPr>
                <a:t>WiFi</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4G</a:t>
              </a:r>
              <a:r>
                <a:rPr lang="zh-CN" altLang="en-US" sz="1600" dirty="0">
                  <a:latin typeface="微软雅黑" panose="020B0503020204020204" pitchFamily="34" charset="-122"/>
                  <a:ea typeface="微软雅黑" panose="020B0503020204020204" pitchFamily="34" charset="-122"/>
                </a:rPr>
                <a:t>或</a:t>
              </a:r>
              <a:r>
                <a:rPr lang="en-US" altLang="zh-CN" sz="1600" dirty="0">
                  <a:latin typeface="微软雅黑" panose="020B0503020204020204" pitchFamily="34" charset="-122"/>
                  <a:ea typeface="微软雅黑" panose="020B0503020204020204" pitchFamily="34" charset="-122"/>
                </a:rPr>
                <a:t>5G</a:t>
              </a:r>
              <a:r>
                <a:rPr sz="1600" dirty="0">
                  <a:latin typeface="微软雅黑" panose="020B0503020204020204" pitchFamily="34" charset="-122"/>
                  <a:ea typeface="微软雅黑" panose="020B0503020204020204" pitchFamily="34" charset="-122"/>
                </a:rPr>
                <a:t>网络</a:t>
              </a:r>
              <a:r>
                <a:rPr lang="zh-CN" sz="1600" dirty="0">
                  <a:latin typeface="微软雅黑" panose="020B0503020204020204" pitchFamily="34" charset="-122"/>
                  <a:ea typeface="微软雅黑" panose="020B0503020204020204" pitchFamily="34" charset="-122"/>
                </a:rPr>
                <a:t>传输至移动端</a:t>
              </a:r>
              <a:r>
                <a:rPr lang="en-US" altLang="zh-CN" sz="1600" dirty="0">
                  <a:latin typeface="微软雅黑" panose="020B0503020204020204" pitchFamily="34" charset="-122"/>
                  <a:ea typeface="微软雅黑" panose="020B0503020204020204" pitchFamily="34" charset="-122"/>
                </a:rPr>
                <a:t>APP</a:t>
              </a:r>
              <a:r>
                <a:rPr lang="zh-CN"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端</a:t>
              </a:r>
              <a:r>
                <a:rPr sz="1600" dirty="0">
                  <a:latin typeface="微软雅黑" panose="020B0503020204020204" pitchFamily="34" charset="-122"/>
                  <a:ea typeface="微软雅黑" panose="020B0503020204020204" pitchFamily="34" charset="-122"/>
                </a:rPr>
                <a:t>，</a:t>
              </a:r>
              <a:r>
                <a:rPr lang="zh-CN" sz="1600" dirty="0">
                  <a:latin typeface="微软雅黑" panose="020B0503020204020204" pitchFamily="34" charset="-122"/>
                  <a:ea typeface="微软雅黑" panose="020B0503020204020204" pitchFamily="34" charset="-122"/>
                </a:rPr>
                <a:t>从而告警</a:t>
              </a:r>
              <a:r>
                <a:rPr lang="zh-CN" sz="1600" dirty="0">
                  <a:solidFill>
                    <a:schemeClr val="tx1"/>
                  </a:solidFill>
                  <a:latin typeface="微软雅黑" panose="020B0503020204020204" pitchFamily="34" charset="-122"/>
                  <a:ea typeface="微软雅黑" panose="020B0503020204020204" pitchFamily="34" charset="-122"/>
                </a:rPr>
                <a:t>管道</a:t>
              </a:r>
              <a:r>
                <a:rPr lang="zh-CN" sz="1600" dirty="0">
                  <a:latin typeface="微软雅黑" panose="020B0503020204020204" pitchFamily="34" charset="-122"/>
                  <a:ea typeface="微软雅黑" panose="020B0503020204020204" pitchFamily="34" charset="-122"/>
                </a:rPr>
                <a:t>沿线可能发生的威胁态势行为，最终保障管道安全平稳运行，避免公共安全事故的发生</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3491865" y="188595"/>
            <a:ext cx="40944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二、项目介绍：系统构架</a:t>
            </a:r>
          </a:p>
        </p:txBody>
      </p:sp>
      <p:sp>
        <p:nvSpPr>
          <p:cNvPr id="13" name="矩形 12"/>
          <p:cNvSpPr/>
          <p:nvPr/>
        </p:nvSpPr>
        <p:spPr>
          <a:xfrm>
            <a:off x="35560" y="4175125"/>
            <a:ext cx="2376170" cy="360045"/>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智能杆站</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50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6" grpId="2"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0" y="1014730"/>
            <a:ext cx="9143365" cy="388620"/>
          </a:xfrm>
          <a:prstGeom prst="rect">
            <a:avLst/>
          </a:prstGeom>
          <a:noFill/>
        </p:spPr>
        <p:txBody>
          <a:bodyPr wrap="square" lIns="81606" tIns="40803" rIns="81606" bIns="40803" rtlCol="0">
            <a:spAutoFit/>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技术突破一：</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实现机械视觉学习领域工程机械设备与动作识别</a:t>
            </a:r>
          </a:p>
        </p:txBody>
      </p:sp>
      <p:pic>
        <p:nvPicPr>
          <p:cNvPr id="6" name="图片 5" descr="chanyun_1_11"/>
          <p:cNvPicPr>
            <a:picLocks noChangeAspect="1"/>
          </p:cNvPicPr>
          <p:nvPr/>
        </p:nvPicPr>
        <p:blipFill>
          <a:blip r:embed="rId3"/>
          <a:srcRect t="21062"/>
          <a:stretch>
            <a:fillRect/>
          </a:stretch>
        </p:blipFill>
        <p:spPr>
          <a:xfrm>
            <a:off x="180340" y="1608455"/>
            <a:ext cx="2713990" cy="1421765"/>
          </a:xfrm>
          <a:prstGeom prst="rect">
            <a:avLst/>
          </a:prstGeom>
          <a:ln w="12700">
            <a:solidFill>
              <a:schemeClr val="tx1"/>
            </a:solidFill>
          </a:ln>
        </p:spPr>
      </p:pic>
      <p:pic>
        <p:nvPicPr>
          <p:cNvPr id="7" name="图片 6" descr="download10000370"/>
          <p:cNvPicPr>
            <a:picLocks noChangeAspect="1"/>
          </p:cNvPicPr>
          <p:nvPr/>
        </p:nvPicPr>
        <p:blipFill>
          <a:blip r:embed="rId4">
            <a:alphaModFix amt="93000"/>
          </a:blip>
          <a:srcRect t="21093"/>
          <a:stretch>
            <a:fillRect/>
          </a:stretch>
        </p:blipFill>
        <p:spPr>
          <a:xfrm>
            <a:off x="180340" y="3161665"/>
            <a:ext cx="2736215" cy="1451610"/>
          </a:xfrm>
          <a:prstGeom prst="rect">
            <a:avLst/>
          </a:prstGeom>
          <a:ln w="12700">
            <a:solidFill>
              <a:schemeClr val="tx1"/>
            </a:solidFill>
          </a:ln>
        </p:spPr>
      </p:pic>
      <p:pic>
        <p:nvPicPr>
          <p:cNvPr id="8" name="图片 7" descr="hello_101762"/>
          <p:cNvPicPr>
            <a:picLocks noChangeAspect="1"/>
          </p:cNvPicPr>
          <p:nvPr/>
        </p:nvPicPr>
        <p:blipFill>
          <a:blip r:embed="rId5">
            <a:alphaModFix amt="92000"/>
            <a:lum bright="12000"/>
          </a:blip>
          <a:srcRect t="7784" b="12320"/>
          <a:stretch>
            <a:fillRect/>
          </a:stretch>
        </p:blipFill>
        <p:spPr>
          <a:xfrm>
            <a:off x="3075305" y="1602105"/>
            <a:ext cx="2753360" cy="1426210"/>
          </a:xfrm>
          <a:prstGeom prst="rect">
            <a:avLst/>
          </a:prstGeom>
          <a:ln w="12700">
            <a:solidFill>
              <a:schemeClr val="tx1"/>
            </a:solidFill>
          </a:ln>
        </p:spPr>
      </p:pic>
      <p:pic>
        <p:nvPicPr>
          <p:cNvPr id="9" name="图片 8" descr="chanyun_2_91"/>
          <p:cNvPicPr>
            <a:picLocks noChangeAspect="1"/>
          </p:cNvPicPr>
          <p:nvPr/>
        </p:nvPicPr>
        <p:blipFill>
          <a:blip r:embed="rId6">
            <a:alphaModFix amt="92000"/>
            <a:lum bright="18000"/>
          </a:blip>
          <a:srcRect t="9600" b="26200"/>
          <a:stretch>
            <a:fillRect/>
          </a:stretch>
        </p:blipFill>
        <p:spPr>
          <a:xfrm>
            <a:off x="3067050" y="3161665"/>
            <a:ext cx="2753360" cy="1454785"/>
          </a:xfrm>
          <a:prstGeom prst="rect">
            <a:avLst/>
          </a:prstGeom>
          <a:ln w="12700">
            <a:solidFill>
              <a:schemeClr val="tx1"/>
            </a:solidFill>
          </a:ln>
        </p:spPr>
      </p:pic>
      <p:pic>
        <p:nvPicPr>
          <p:cNvPr id="109" name="图片 108"/>
          <p:cNvPicPr>
            <a:picLocks noChangeAspect="1"/>
          </p:cNvPicPr>
          <p:nvPr/>
        </p:nvPicPr>
        <p:blipFill>
          <a:blip r:embed="rId7">
            <a:lum bright="18000" contrast="60000"/>
          </a:blip>
          <a:stretch>
            <a:fillRect/>
          </a:stretch>
        </p:blipFill>
        <p:spPr>
          <a:xfrm>
            <a:off x="179705" y="4937125"/>
            <a:ext cx="2745105" cy="1618615"/>
          </a:xfrm>
          <a:prstGeom prst="rect">
            <a:avLst/>
          </a:prstGeom>
          <a:noFill/>
          <a:ln w="12700">
            <a:solidFill>
              <a:schemeClr val="tx1"/>
            </a:solidFill>
          </a:ln>
        </p:spPr>
      </p:pic>
      <p:pic>
        <p:nvPicPr>
          <p:cNvPr id="108" name="图片 107"/>
          <p:cNvPicPr>
            <a:picLocks noChangeAspect="1"/>
          </p:cNvPicPr>
          <p:nvPr/>
        </p:nvPicPr>
        <p:blipFill>
          <a:blip r:embed="rId8">
            <a:lum bright="12000" contrast="66000"/>
          </a:blip>
          <a:stretch>
            <a:fillRect/>
          </a:stretch>
        </p:blipFill>
        <p:spPr>
          <a:xfrm>
            <a:off x="3083560" y="4931410"/>
            <a:ext cx="2736850" cy="1616710"/>
          </a:xfrm>
          <a:prstGeom prst="rect">
            <a:avLst/>
          </a:prstGeom>
          <a:noFill/>
          <a:ln w="12700">
            <a:solidFill>
              <a:schemeClr val="tx1"/>
            </a:solidFill>
          </a:ln>
        </p:spPr>
      </p:pic>
      <p:sp>
        <p:nvSpPr>
          <p:cNvPr id="16" name="文本框 15"/>
          <p:cNvSpPr txBox="1"/>
          <p:nvPr/>
        </p:nvSpPr>
        <p:spPr>
          <a:xfrm>
            <a:off x="6228080" y="5205095"/>
            <a:ext cx="2487930" cy="1014730"/>
          </a:xfrm>
          <a:prstGeom prst="rect">
            <a:avLst/>
          </a:prstGeom>
          <a:noFill/>
        </p:spPr>
        <p:txBody>
          <a:bodyPr wrap="square" rtlCol="0">
            <a:spAutoFit/>
          </a:bodyPr>
          <a:lstStyle/>
          <a:p>
            <a:pPr marL="285750" indent="-285750" fontAlgn="auto">
              <a:lnSpc>
                <a:spcPts val="2400"/>
              </a:lnSpc>
              <a:buClrTx/>
              <a:buSzTx/>
              <a:buFont typeface="Wingdings" panose="05000000000000000000" charset="0"/>
              <a:buChar char="ü"/>
            </a:pPr>
            <a:r>
              <a:rPr lang="zh-CN" altLang="en-US" sz="1600">
                <a:solidFill>
                  <a:schemeClr val="tx1"/>
                </a:solidFill>
                <a:latin typeface="微软雅黑" panose="020B0503020204020204" pitchFamily="34" charset="-122"/>
                <a:ea typeface="微软雅黑" panose="020B0503020204020204" pitchFamily="34" charset="-122"/>
                <a:sym typeface="+mn-ea"/>
              </a:rPr>
              <a:t>精准识别工程机械的行为状态，智能感知</a:t>
            </a:r>
            <a:r>
              <a:rPr lang="zh-CN" altLang="en-US" sz="1600" b="1">
                <a:solidFill>
                  <a:srgbClr val="FF0000"/>
                </a:solidFill>
                <a:latin typeface="微软雅黑" panose="020B0503020204020204" pitchFamily="34" charset="-122"/>
                <a:ea typeface="微软雅黑" panose="020B0503020204020204" pitchFamily="34" charset="-122"/>
                <a:sym typeface="+mn-ea"/>
              </a:rPr>
              <a:t>研判威胁态势</a:t>
            </a:r>
          </a:p>
        </p:txBody>
      </p:sp>
      <p:sp>
        <p:nvSpPr>
          <p:cNvPr id="19" name="文本框 18"/>
          <p:cNvSpPr txBox="1"/>
          <p:nvPr/>
        </p:nvSpPr>
        <p:spPr>
          <a:xfrm>
            <a:off x="6228080" y="1614805"/>
            <a:ext cx="2389505" cy="2861310"/>
          </a:xfrm>
          <a:prstGeom prst="rect">
            <a:avLst/>
          </a:prstGeom>
          <a:noFill/>
        </p:spPr>
        <p:txBody>
          <a:bodyPr wrap="square" rtlCol="0">
            <a:spAutoFit/>
          </a:bodyPr>
          <a:lstStyle/>
          <a:p>
            <a:pPr marL="285750" lvl="0" indent="-285750" algn="l">
              <a:lnSpc>
                <a:spcPts val="2400"/>
              </a:lnSpc>
              <a:buClrTx/>
              <a:buSzTx/>
              <a:buFont typeface="Wingdings" panose="05000000000000000000" charset="0"/>
              <a:buChar char="ü"/>
            </a:pPr>
            <a:r>
              <a:rPr lang="zh-CN" altLang="en-US" sz="1600" dirty="0">
                <a:latin typeface="微软雅黑" panose="020B0503020204020204" pitchFamily="34" charset="-122"/>
                <a:ea typeface="微软雅黑" panose="020B0503020204020204" pitchFamily="34" charset="-122"/>
                <a:sym typeface="+mn-ea"/>
              </a:rPr>
              <a:t>高精度识别挖掘机械、凿岩机械、桩工机械、压实机械、铲运机械</a:t>
            </a:r>
            <a:r>
              <a:rPr lang="zh-CN" altLang="en-US" sz="1600" b="1" dirty="0">
                <a:solidFill>
                  <a:srgbClr val="FF0000"/>
                </a:solidFill>
                <a:latin typeface="微软雅黑" panose="020B0503020204020204" pitchFamily="34" charset="-122"/>
                <a:ea typeface="微软雅黑" panose="020B0503020204020204" pitchFamily="34" charset="-122"/>
                <a:sym typeface="+mn-ea"/>
              </a:rPr>
              <a:t>5大类</a:t>
            </a:r>
            <a:r>
              <a:rPr lang="zh-CN" altLang="en-US" sz="1600" dirty="0">
                <a:latin typeface="微软雅黑" panose="020B0503020204020204" pitchFamily="34" charset="-122"/>
                <a:ea typeface="微软雅黑" panose="020B0503020204020204" pitchFamily="34" charset="-122"/>
                <a:sym typeface="+mn-ea"/>
              </a:rPr>
              <a:t>工程机械</a:t>
            </a:r>
          </a:p>
          <a:p>
            <a:pPr marL="285750" lvl="0" indent="-285750" algn="l">
              <a:lnSpc>
                <a:spcPts val="2400"/>
              </a:lnSpc>
              <a:buClrTx/>
              <a:buSzTx/>
              <a:buFont typeface="Wingdings" panose="05000000000000000000" charset="0"/>
              <a:buChar char="ü"/>
            </a:pPr>
            <a:r>
              <a:rPr lang="zh-CN" altLang="en-US" sz="1600" dirty="0">
                <a:latin typeface="微软雅黑" panose="020B0503020204020204" pitchFamily="34" charset="-122"/>
                <a:ea typeface="微软雅黑" panose="020B0503020204020204" pitchFamily="34" charset="-122"/>
                <a:sym typeface="+mn-ea"/>
              </a:rPr>
              <a:t>13帧每秒的速度进行图像抽取运算</a:t>
            </a:r>
          </a:p>
          <a:p>
            <a:pPr marL="285750" lvl="0" indent="-285750" algn="l">
              <a:lnSpc>
                <a:spcPts val="2400"/>
              </a:lnSpc>
              <a:buClrTx/>
              <a:buSzTx/>
              <a:buFont typeface="Wingdings" panose="05000000000000000000" charset="0"/>
              <a:buChar char="ü"/>
            </a:pPr>
            <a:r>
              <a:rPr lang="zh-CN" altLang="en-US" sz="1600" dirty="0">
                <a:latin typeface="微软雅黑" panose="020B0503020204020204" pitchFamily="34" charset="-122"/>
                <a:ea typeface="微软雅黑" panose="020B0503020204020204" pitchFamily="34" charset="-122"/>
                <a:sym typeface="+mn-ea"/>
              </a:rPr>
              <a:t>采用</a:t>
            </a:r>
            <a:r>
              <a:rPr lang="zh-CN" altLang="en-US" sz="1600" b="1" dirty="0">
                <a:solidFill>
                  <a:srgbClr val="FF0000"/>
                </a:solidFill>
                <a:latin typeface="微软雅黑" panose="020B0503020204020204" pitchFamily="34" charset="-122"/>
                <a:ea typeface="微软雅黑" panose="020B0503020204020204" pitchFamily="34" charset="-122"/>
                <a:sym typeface="+mn-ea"/>
              </a:rPr>
              <a:t>柔性识别</a:t>
            </a:r>
            <a:r>
              <a:rPr lang="zh-CN" altLang="en-US" sz="1600" dirty="0">
                <a:latin typeface="微软雅黑" panose="020B0503020204020204" pitchFamily="34" charset="-122"/>
                <a:ea typeface="微软雅黑" panose="020B0503020204020204" pitchFamily="34" charset="-122"/>
                <a:sym typeface="+mn-ea"/>
              </a:rPr>
              <a:t>，利用低功耗算法进行预检，以降低使用功耗</a:t>
            </a:r>
          </a:p>
        </p:txBody>
      </p:sp>
      <p:sp>
        <p:nvSpPr>
          <p:cNvPr id="20" name="矩形 19"/>
          <p:cNvSpPr/>
          <p:nvPr/>
        </p:nvSpPr>
        <p:spPr>
          <a:xfrm>
            <a:off x="111125" y="1464310"/>
            <a:ext cx="8935085" cy="3253105"/>
          </a:xfrm>
          <a:prstGeom prst="rect">
            <a:avLst/>
          </a:prstGeom>
          <a:noFill/>
          <a:ln w="28575" cmpd="sng">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 name="矩形 21"/>
          <p:cNvSpPr/>
          <p:nvPr/>
        </p:nvSpPr>
        <p:spPr>
          <a:xfrm>
            <a:off x="107315" y="4817745"/>
            <a:ext cx="8923020" cy="1870075"/>
          </a:xfrm>
          <a:prstGeom prst="rect">
            <a:avLst/>
          </a:prstGeom>
          <a:noFill/>
          <a:ln w="28575" cmpd="sng">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文本框 1"/>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310" y="1468755"/>
            <a:ext cx="2922270" cy="5135245"/>
            <a:chOff x="1032" y="1509"/>
            <a:chExt cx="5714" cy="8530"/>
          </a:xfrm>
        </p:grpSpPr>
        <p:pic>
          <p:nvPicPr>
            <p:cNvPr id="7" name="图片 6"/>
            <p:cNvPicPr>
              <a:picLocks noChangeAspect="1"/>
            </p:cNvPicPr>
            <p:nvPr/>
          </p:nvPicPr>
          <p:blipFill>
            <a:blip r:embed="rId3"/>
            <a:stretch>
              <a:fillRect/>
            </a:stretch>
          </p:blipFill>
          <p:spPr>
            <a:xfrm>
              <a:off x="3911" y="4329"/>
              <a:ext cx="2818" cy="2835"/>
            </a:xfrm>
            <a:prstGeom prst="rect">
              <a:avLst/>
            </a:prstGeom>
          </p:spPr>
        </p:pic>
        <p:pic>
          <p:nvPicPr>
            <p:cNvPr id="5" name="图片 4"/>
            <p:cNvPicPr>
              <a:picLocks noChangeAspect="1"/>
            </p:cNvPicPr>
            <p:nvPr/>
          </p:nvPicPr>
          <p:blipFill>
            <a:blip r:embed="rId4"/>
            <a:stretch>
              <a:fillRect/>
            </a:stretch>
          </p:blipFill>
          <p:spPr>
            <a:xfrm>
              <a:off x="1032" y="1509"/>
              <a:ext cx="2906" cy="2835"/>
            </a:xfrm>
            <a:prstGeom prst="rect">
              <a:avLst/>
            </a:prstGeom>
          </p:spPr>
        </p:pic>
        <p:pic>
          <p:nvPicPr>
            <p:cNvPr id="6" name="图片 5"/>
            <p:cNvPicPr>
              <a:picLocks noChangeAspect="1"/>
            </p:cNvPicPr>
            <p:nvPr/>
          </p:nvPicPr>
          <p:blipFill>
            <a:blip r:embed="rId5"/>
            <a:stretch>
              <a:fillRect/>
            </a:stretch>
          </p:blipFill>
          <p:spPr>
            <a:xfrm>
              <a:off x="1033" y="7189"/>
              <a:ext cx="2905" cy="2835"/>
            </a:xfrm>
            <a:prstGeom prst="rect">
              <a:avLst/>
            </a:prstGeom>
          </p:spPr>
        </p:pic>
        <p:pic>
          <p:nvPicPr>
            <p:cNvPr id="8" name="图片 7"/>
            <p:cNvPicPr>
              <a:picLocks noChangeAspect="1"/>
            </p:cNvPicPr>
            <p:nvPr/>
          </p:nvPicPr>
          <p:blipFill>
            <a:blip r:embed="rId6"/>
            <a:stretch>
              <a:fillRect/>
            </a:stretch>
          </p:blipFill>
          <p:spPr>
            <a:xfrm>
              <a:off x="3912" y="1519"/>
              <a:ext cx="2835" cy="2835"/>
            </a:xfrm>
            <a:prstGeom prst="rect">
              <a:avLst/>
            </a:prstGeom>
          </p:spPr>
        </p:pic>
        <p:pic>
          <p:nvPicPr>
            <p:cNvPr id="9" name="图片 8"/>
            <p:cNvPicPr>
              <a:picLocks noChangeAspect="1"/>
            </p:cNvPicPr>
            <p:nvPr/>
          </p:nvPicPr>
          <p:blipFill>
            <a:blip r:embed="rId7"/>
            <a:stretch>
              <a:fillRect/>
            </a:stretch>
          </p:blipFill>
          <p:spPr>
            <a:xfrm>
              <a:off x="3893" y="7179"/>
              <a:ext cx="2837" cy="2861"/>
            </a:xfrm>
            <a:prstGeom prst="rect">
              <a:avLst/>
            </a:prstGeom>
          </p:spPr>
        </p:pic>
        <p:pic>
          <p:nvPicPr>
            <p:cNvPr id="10" name="图片 9"/>
            <p:cNvPicPr>
              <a:picLocks noChangeAspect="1"/>
            </p:cNvPicPr>
            <p:nvPr/>
          </p:nvPicPr>
          <p:blipFill>
            <a:blip r:embed="rId8"/>
            <a:stretch>
              <a:fillRect/>
            </a:stretch>
          </p:blipFill>
          <p:spPr>
            <a:xfrm>
              <a:off x="1034" y="4354"/>
              <a:ext cx="2878" cy="2835"/>
            </a:xfrm>
            <a:prstGeom prst="rect">
              <a:avLst/>
            </a:prstGeom>
          </p:spPr>
        </p:pic>
      </p:grpSp>
      <p:pic>
        <p:nvPicPr>
          <p:cNvPr id="11" name="图片 10"/>
          <p:cNvPicPr>
            <a:picLocks noChangeAspect="1"/>
          </p:cNvPicPr>
          <p:nvPr/>
        </p:nvPicPr>
        <p:blipFill>
          <a:blip r:embed="rId9"/>
          <a:stretch>
            <a:fillRect/>
          </a:stretch>
        </p:blipFill>
        <p:spPr>
          <a:xfrm>
            <a:off x="2932430" y="4098925"/>
            <a:ext cx="3103245" cy="2528570"/>
          </a:xfrm>
          <a:prstGeom prst="rect">
            <a:avLst/>
          </a:prstGeom>
          <a:ln>
            <a:solidFill>
              <a:schemeClr val="accent1"/>
            </a:solidFill>
          </a:ln>
        </p:spPr>
      </p:pic>
      <p:pic>
        <p:nvPicPr>
          <p:cNvPr id="12" name="图片 11"/>
          <p:cNvPicPr>
            <a:picLocks noChangeAspect="1"/>
          </p:cNvPicPr>
          <p:nvPr/>
        </p:nvPicPr>
        <p:blipFill>
          <a:blip r:embed="rId10"/>
          <a:stretch>
            <a:fillRect/>
          </a:stretch>
        </p:blipFill>
        <p:spPr>
          <a:xfrm>
            <a:off x="2932430" y="1466850"/>
            <a:ext cx="3103245" cy="2632075"/>
          </a:xfrm>
          <a:prstGeom prst="rect">
            <a:avLst/>
          </a:prstGeom>
          <a:ln>
            <a:solidFill>
              <a:schemeClr val="accent1"/>
            </a:solidFill>
          </a:ln>
        </p:spPr>
      </p:pic>
      <p:sp>
        <p:nvSpPr>
          <p:cNvPr id="14" name="文本框 13"/>
          <p:cNvSpPr txBox="1"/>
          <p:nvPr/>
        </p:nvSpPr>
        <p:spPr>
          <a:xfrm>
            <a:off x="3491865" y="188595"/>
            <a:ext cx="3738880" cy="52197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二、项目介绍：创新性</a:t>
            </a:r>
          </a:p>
        </p:txBody>
      </p:sp>
      <p:sp>
        <p:nvSpPr>
          <p:cNvPr id="15" name="TextBox 30"/>
          <p:cNvSpPr txBox="1"/>
          <p:nvPr/>
        </p:nvSpPr>
        <p:spPr>
          <a:xfrm>
            <a:off x="7620" y="942975"/>
            <a:ext cx="9068435" cy="388620"/>
          </a:xfrm>
          <a:prstGeom prst="rect">
            <a:avLst/>
          </a:prstGeom>
          <a:noFill/>
        </p:spPr>
        <p:txBody>
          <a:bodyPr wrap="square" lIns="81606" tIns="40803" rIns="81606" bIns="40803" rtlCol="0">
            <a:spAutoFit/>
          </a:bodyPr>
          <a:lstStyle/>
          <a:p>
            <a:pPr algn="ct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技术突破二：</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实现国产智能识别算法的模型转换与量化</a:t>
            </a:r>
          </a:p>
        </p:txBody>
      </p:sp>
      <p:sp>
        <p:nvSpPr>
          <p:cNvPr id="18" name="矩形 17"/>
          <p:cNvSpPr/>
          <p:nvPr/>
        </p:nvSpPr>
        <p:spPr>
          <a:xfrm>
            <a:off x="6035675" y="1396365"/>
            <a:ext cx="3002915" cy="5276850"/>
          </a:xfrm>
          <a:prstGeom prst="rect">
            <a:avLst/>
          </a:prstGeom>
          <a:solidFill>
            <a:srgbClr val="025483">
              <a:alpha val="69000"/>
            </a:srgbClr>
          </a:solidFill>
          <a:ln w="25400" cap="flat" cmpd="sng" algn="ctr">
            <a:noFill/>
            <a:prstDash val="solid"/>
          </a:ln>
          <a:effectLst>
            <a:softEdge rad="3175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just" fontAlgn="auto">
              <a:lnSpc>
                <a:spcPts val="24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收集拍摄第一手近10万张管道沿线各类图像的数据样本，通过数据清洗、处理，形成2万张图像数据集。</a:t>
            </a:r>
          </a:p>
          <a:p>
            <a:pPr algn="just" fontAlgn="auto">
              <a:lnSpc>
                <a:spcPts val="2400"/>
              </a:lnSpc>
            </a:pP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ts val="24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通过Pytorch框架下的Yolov5目标识别算法多轮训练后，最终获取到较高准确率的识别算法。</a:t>
            </a:r>
          </a:p>
          <a:p>
            <a:pPr algn="just" fontAlgn="auto">
              <a:lnSpc>
                <a:spcPts val="2400"/>
              </a:lnSpc>
            </a:pP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ts val="24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实现在国产芯片基于RKNN框架，利用NPU运算的智能识别算法。</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99,&quot;width&quot;:6633}"/>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6200}"/>
</p:tagLst>
</file>

<file path=ppt/tags/tag61.xml><?xml version="1.0" encoding="utf-8"?>
<p:tagLst xmlns:a="http://schemas.openxmlformats.org/drawingml/2006/main" xmlns:r="http://schemas.openxmlformats.org/officeDocument/2006/relationships" xmlns:p="http://schemas.openxmlformats.org/presentationml/2006/main">
  <p:tag name="KSO_WM_UNIT_TABLE_BEAUTIFY" val="smartTable{5f5f5846-0308-4b0a-b73c-80834ee01e9c}"/>
  <p:tag name="TABLE_ENDDRAG_ORIGIN_RECT" val="635*135"/>
  <p:tag name="TABLE_ENDDRAG_RECT" val="39*111*635*135"/>
</p:tagLst>
</file>

<file path=ppt/tags/tag62.xml><?xml version="1.0" encoding="utf-8"?>
<p:tagLst xmlns:a="http://schemas.openxmlformats.org/drawingml/2006/main" xmlns:r="http://schemas.openxmlformats.org/officeDocument/2006/relationships" xmlns:p="http://schemas.openxmlformats.org/presentationml/2006/main">
  <p:tag name="KSO_WM_UNIT_TABLE_BEAUTIFY" val="smartTable{1da2feba-65d0-4160-b148-df11899b8915}"/>
  <p:tag name="TABLE_ENDDRAG_ORIGIN_RECT" val="641*256"/>
  <p:tag name="TABLE_ENDDRAG_RECT" val="42*94*641*256"/>
</p:tagLst>
</file>

<file path=ppt/tags/tag63.xml><?xml version="1.0" encoding="utf-8"?>
<p:tagLst xmlns:a="http://schemas.openxmlformats.org/drawingml/2006/main" xmlns:r="http://schemas.openxmlformats.org/officeDocument/2006/relationships" xmlns:p="http://schemas.openxmlformats.org/presentationml/2006/main">
  <p:tag name="KSO_WM_UNIT_TABLE_BEAUTIFY" val="smartTable{237424cb-00d6-45b5-9e9d-29bc77bf39fe}"/>
  <p:tag name="TABLE_ENDDRAG_ORIGIN_RECT" val="680*173"/>
  <p:tag name="TABLE_ENDDRAG_RECT" val="19*79*680*173"/>
</p:tagLst>
</file>

<file path=ppt/tags/tag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40,&quot;width&quot;:879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自定义设计方案">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5E9EFF"/>
            </a:gs>
            <a:gs pos="39999">
              <a:srgbClr val="85C2FF"/>
            </a:gs>
            <a:gs pos="70000">
              <a:srgbClr val="C4D6EB"/>
            </a:gs>
            <a:gs pos="100000">
              <a:srgbClr val="FFEBFA"/>
            </a:gs>
          </a:gsLst>
          <a:lin ang="5400000" scaled="0"/>
        </a:gradFill>
        <a:ln w="38100">
          <a:noFill/>
        </a:ln>
      </a:spPr>
      <a:bodyPr rtlCol="0" anchor="ctr"/>
      <a:lstStyle>
        <a:defPPr algn="ctr">
          <a:defRPr dirty="0" smtClean="0"/>
        </a:defPPr>
      </a:lstStyle>
      <a:style>
        <a:lnRef idx="1">
          <a:schemeClr val="accent1"/>
        </a:lnRef>
        <a:fillRef idx="0">
          <a:schemeClr val="accent1"/>
        </a:fillRef>
        <a:effectRef idx="0">
          <a:schemeClr val="accent1"/>
        </a:effectRef>
        <a:fontRef idx="minor">
          <a:schemeClr val="tx1"/>
        </a:fontRef>
      </a:style>
    </a:spDef>
    <a:lnDef>
      <a:spPr>
        <a:ln w="25400">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等线 Light"/>
        <a:ea typeface="微软雅黑"/>
        <a:cs typeface=""/>
      </a:majorFont>
      <a:minorFont>
        <a:latin typeface="等线"/>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4">
              <a:lumMod val="40000"/>
              <a:lumOff val="60000"/>
            </a:schemeClr>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1688</Words>
  <Application>Microsoft Office PowerPoint</Application>
  <PresentationFormat>全屏显示(4:3)</PresentationFormat>
  <Paragraphs>207</Paragraphs>
  <Slides>18</Slides>
  <Notes>18</Notes>
  <HiddenSlides>5</HiddenSlides>
  <MMClips>2</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18</vt:i4>
      </vt:variant>
    </vt:vector>
  </HeadingPairs>
  <TitlesOfParts>
    <vt:vector size="32" baseType="lpstr">
      <vt:lpstr>等线</vt:lpstr>
      <vt:lpstr>方正大标宋简体</vt:lpstr>
      <vt:lpstr>方正黑体简体</vt:lpstr>
      <vt:lpstr>黑体</vt:lpstr>
      <vt:lpstr>宋体</vt:lpstr>
      <vt:lpstr>微软雅黑</vt:lpstr>
      <vt:lpstr>Arial</vt:lpstr>
      <vt:lpstr>Arial Black</vt:lpstr>
      <vt:lpstr>Calibri</vt:lpstr>
      <vt:lpstr>Times New Roman</vt:lpstr>
      <vt:lpstr>Wingdings</vt:lpstr>
      <vt:lpstr>自定义设计方案</vt:lpstr>
      <vt:lpstr>1_自定义设计方案</vt:lpstr>
      <vt:lpstr>2_Office 主题​​</vt:lpstr>
      <vt:lpstr>PowerPoint 演示文稿</vt:lpstr>
      <vt:lpstr>目  录</vt:lpstr>
      <vt:lpstr>PowerPoint 演示文稿</vt:lpstr>
      <vt:lpstr>PowerPoint 演示文稿</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  录</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如何制作PPT</dc:title>
  <dc:creator>sunyongbing</dc:creator>
  <cp:lastModifiedBy>China</cp:lastModifiedBy>
  <cp:revision>1323</cp:revision>
  <dcterms:created xsi:type="dcterms:W3CDTF">2020-07-18T07:12:00Z</dcterms:created>
  <dcterms:modified xsi:type="dcterms:W3CDTF">2021-12-22T08:44:02Z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403EE73371764AC4A6263333BF2A313D</vt:lpwstr>
  </property>
</Properties>
</file>